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70" r:id="rId4"/>
    <p:sldId id="258" r:id="rId5"/>
    <p:sldId id="259" r:id="rId6"/>
    <p:sldId id="272" r:id="rId7"/>
    <p:sldId id="267" r:id="rId8"/>
    <p:sldId id="260" r:id="rId9"/>
    <p:sldId id="261" r:id="rId10"/>
    <p:sldId id="262" r:id="rId11"/>
    <p:sldId id="263" r:id="rId12"/>
    <p:sldId id="264" r:id="rId13"/>
    <p:sldId id="265" r:id="rId14"/>
    <p:sldId id="271" r:id="rId15"/>
    <p:sldId id="268" r:id="rId16"/>
    <p:sldId id="269" r:id="rId17"/>
  </p:sldIdLst>
  <p:sldSz cx="12192000" cy="6858000"/>
  <p:notesSz cx="12192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mm" initials="kri" lastIdx="2" clrIdx="0">
    <p:extLst>
      <p:ext uri="{19B8F6BF-5375-455C-9EA6-DF929625EA0E}">
        <p15:presenceInfo xmlns:p15="http://schemas.microsoft.com/office/powerpoint/2012/main" userId="krim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66667" autoAdjust="0"/>
  </p:normalViewPr>
  <p:slideViewPr>
    <p:cSldViewPr>
      <p:cViewPr varScale="1">
        <p:scale>
          <a:sx n="48" d="100"/>
          <a:sy n="48" d="100"/>
        </p:scale>
        <p:origin x="1416" y="6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D3C6E7EC-AD0A-014E-B0B4-A0534EBD0AA5}" type="datetimeFigureOut">
              <a:rPr lang="de-DE"/>
              <a:t>30.03.2022</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326DE019-D80F-DE4C-BEC3-4EC7D1BFB422}"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dirty="0" err="1">
                <a:latin typeface="Arial"/>
                <a:cs typeface="Arial"/>
              </a:rPr>
              <a:t>Chers</a:t>
            </a:r>
            <a:r>
              <a:rPr lang="de-DE" sz="1200" b="1" dirty="0">
                <a:latin typeface="Arial"/>
                <a:cs typeface="Arial"/>
              </a:rPr>
              <a:t> </a:t>
            </a:r>
            <a:r>
              <a:rPr lang="de-DE" sz="1200" b="1" dirty="0" err="1">
                <a:latin typeface="Arial"/>
                <a:cs typeface="Arial"/>
              </a:rPr>
              <a:t>parents</a:t>
            </a:r>
            <a:r>
              <a:rPr lang="de-DE" sz="1200" b="1" dirty="0">
                <a:latin typeface="Arial"/>
                <a:cs typeface="Arial"/>
              </a:rPr>
              <a:t>, </a:t>
            </a:r>
            <a:r>
              <a:rPr lang="de-DE" sz="1200" b="1" dirty="0" err="1">
                <a:latin typeface="Arial"/>
                <a:cs typeface="Arial"/>
              </a:rPr>
              <a:t>soyez</a:t>
            </a:r>
            <a:r>
              <a:rPr lang="de-DE" sz="1200" b="1" dirty="0">
                <a:latin typeface="Arial"/>
                <a:cs typeface="Arial"/>
              </a:rPr>
              <a:t> </a:t>
            </a:r>
            <a:r>
              <a:rPr lang="de-DE" sz="1200" b="1" dirty="0" err="1">
                <a:latin typeface="Arial"/>
                <a:cs typeface="Arial"/>
              </a:rPr>
              <a:t>les</a:t>
            </a:r>
            <a:r>
              <a:rPr lang="de-DE" sz="1200" b="1" dirty="0">
                <a:latin typeface="Arial"/>
                <a:cs typeface="Arial"/>
              </a:rPr>
              <a:t> </a:t>
            </a:r>
            <a:r>
              <a:rPr lang="de-DE" sz="1200" b="1" dirty="0" err="1">
                <a:latin typeface="Arial"/>
                <a:cs typeface="Arial"/>
              </a:rPr>
              <a:t>bienvenus</a:t>
            </a:r>
            <a:r>
              <a:rPr lang="de-DE" sz="1200" b="1" dirty="0">
                <a:latin typeface="Arial"/>
                <a:cs typeface="Arial"/>
              </a:rPr>
              <a:t> </a:t>
            </a:r>
            <a:r>
              <a:rPr lang="de-DE" sz="1200" b="1" dirty="0" err="1">
                <a:latin typeface="Arial"/>
                <a:cs typeface="Arial"/>
              </a:rPr>
              <a:t>pour</a:t>
            </a:r>
            <a:r>
              <a:rPr lang="de-DE" sz="1200" b="1" dirty="0">
                <a:latin typeface="Arial"/>
                <a:cs typeface="Arial"/>
              </a:rPr>
              <a:t> la </a:t>
            </a:r>
            <a:r>
              <a:rPr lang="de-DE" sz="1200" b="1" dirty="0" err="1">
                <a:latin typeface="Arial"/>
                <a:cs typeface="Arial"/>
              </a:rPr>
              <a:t>présentation</a:t>
            </a:r>
            <a:r>
              <a:rPr lang="de-DE" sz="1200" b="1" dirty="0">
                <a:latin typeface="Arial"/>
                <a:cs typeface="Arial"/>
              </a:rPr>
              <a:t> de la </a:t>
            </a:r>
            <a:r>
              <a:rPr lang="de-DE" sz="1200" b="1" dirty="0" err="1">
                <a:latin typeface="Arial"/>
                <a:cs typeface="Arial"/>
              </a:rPr>
              <a:t>filière</a:t>
            </a:r>
            <a:r>
              <a:rPr lang="de-DE" sz="1200" b="1" dirty="0">
                <a:latin typeface="Arial"/>
                <a:cs typeface="Arial"/>
              </a:rPr>
              <a:t> de français </a:t>
            </a:r>
            <a:r>
              <a:rPr lang="de-DE" sz="1200" b="1" dirty="0" err="1">
                <a:latin typeface="Arial"/>
                <a:cs typeface="Arial"/>
              </a:rPr>
              <a:t>dans</a:t>
            </a:r>
            <a:r>
              <a:rPr lang="de-DE" sz="1200" b="1" dirty="0">
                <a:latin typeface="Arial"/>
                <a:cs typeface="Arial"/>
              </a:rPr>
              <a:t> </a:t>
            </a:r>
            <a:r>
              <a:rPr lang="de-DE" sz="1200" b="1" dirty="0" err="1">
                <a:latin typeface="Arial"/>
                <a:cs typeface="Arial"/>
              </a:rPr>
              <a:t>notre</a:t>
            </a:r>
            <a:r>
              <a:rPr lang="de-DE" sz="1200" b="1" dirty="0">
                <a:latin typeface="Arial"/>
                <a:cs typeface="Arial"/>
              </a:rPr>
              <a:t> </a:t>
            </a:r>
            <a:r>
              <a:rPr lang="de-DE" sz="1200" b="1" dirty="0" err="1">
                <a:latin typeface="Arial"/>
                <a:cs typeface="Arial"/>
              </a:rPr>
              <a:t>collège</a:t>
            </a:r>
            <a:r>
              <a:rPr lang="de-DE" sz="1200" b="1" dirty="0">
                <a:latin typeface="Arial"/>
                <a:cs typeface="Arial"/>
              </a:rPr>
              <a:t>!</a:t>
            </a:r>
            <a:endParaRPr dirty="0"/>
          </a:p>
          <a:p>
            <a:pPr>
              <a:defRPr/>
            </a:pPr>
            <a:endParaRPr lang="de-DE" sz="1200" b="1" dirty="0">
              <a:latin typeface="Arial"/>
              <a:cs typeface="Arial"/>
            </a:endParaRPr>
          </a:p>
          <a:p>
            <a:pPr>
              <a:defRPr/>
            </a:pPr>
            <a:r>
              <a:rPr lang="de-DE" sz="1200" b="1" dirty="0">
                <a:latin typeface="Arial"/>
                <a:cs typeface="Arial"/>
              </a:rPr>
              <a:t>Liebe Eltern, herzlich willkommen zur Präsentation des Französisch-Zweigs unserer Realschule!</a:t>
            </a:r>
            <a:endParaRPr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326DE019-D80F-DE4C-BEC3-4EC7D1BFB422}" type="slidenum">
              <a:rPr lang="de-DE"/>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dirty="0">
                <a:latin typeface="Arial"/>
                <a:cs typeface="Arial"/>
              </a:rPr>
              <a:t>In vielen unserer Sprachen gibt es solche französischen Wörter. Welche kennen Sie?</a:t>
            </a:r>
            <a:endParaRPr dirty="0"/>
          </a:p>
          <a:p>
            <a:pPr>
              <a:defRPr/>
            </a:pPr>
            <a:endParaRPr lang="de-DE" sz="1200" b="1" dirty="0">
              <a:latin typeface="Arial"/>
              <a:cs typeface="Arial"/>
            </a:endParaRPr>
          </a:p>
          <a:p>
            <a:pPr>
              <a:defRPr/>
            </a:pPr>
            <a:r>
              <a:rPr lang="de-DE" sz="1200" b="1" dirty="0">
                <a:latin typeface="Arial"/>
                <a:cs typeface="Arial"/>
              </a:rPr>
              <a:t>Ein kleiner Tipp: Oft kommen diese ursprünglich französischen Wörter aus den Themenbereichen Essen und Kochen, Mode und Schönheit, Fahrzeuge, Verkehr und Postwesen, etc.</a:t>
            </a:r>
            <a:endParaRPr dirty="0"/>
          </a:p>
          <a:p>
            <a:pPr>
              <a:defRPr/>
            </a:pPr>
            <a:endParaRPr lang="de-DE" dirty="0"/>
          </a:p>
          <a:p>
            <a:pPr>
              <a:defRPr/>
            </a:pPr>
            <a:r>
              <a:rPr lang="de-DE" b="1" dirty="0"/>
              <a:t>Auch unsere bayerischen Dialekte verwenden viele französischen Ausdrücke.</a:t>
            </a:r>
            <a:endParaRPr dirty="0"/>
          </a:p>
        </p:txBody>
      </p:sp>
      <p:sp>
        <p:nvSpPr>
          <p:cNvPr id="4" name="Foliennummernplatzhalter 3"/>
          <p:cNvSpPr>
            <a:spLocks noGrp="1"/>
          </p:cNvSpPr>
          <p:nvPr>
            <p:ph type="sldNum" sz="quarter" idx="5"/>
          </p:nvPr>
        </p:nvSpPr>
        <p:spPr bwMode="auto"/>
        <p:txBody>
          <a:bodyPr/>
          <a:lstStyle/>
          <a:p>
            <a:pPr>
              <a:defRPr/>
            </a:pPr>
            <a:fld id="{326DE019-D80F-DE4C-BEC3-4EC7D1BFB422}" type="slidenum">
              <a:rPr lang="de-DE"/>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dirty="0">
                <a:latin typeface="Arial"/>
                <a:cs typeface="Arial"/>
              </a:rPr>
              <a:t>Ist Französisch das richtige Fach für Ihr Kind?</a:t>
            </a:r>
            <a:endParaRPr dirty="0"/>
          </a:p>
          <a:p>
            <a:pPr>
              <a:defRPr/>
            </a:pPr>
            <a:r>
              <a:rPr lang="de-DE" sz="1200" b="1" dirty="0">
                <a:latin typeface="Arial"/>
                <a:cs typeface="Arial"/>
              </a:rPr>
              <a:t>Die folgenden Kriterien sollen Ihnen dabei helfen, dies zu entscheiden.</a:t>
            </a:r>
            <a:endParaRPr dirty="0"/>
          </a:p>
          <a:p>
            <a:pPr>
              <a:defRPr/>
            </a:pPr>
            <a:endParaRPr lang="de-DE" sz="1200" b="1" dirty="0">
              <a:latin typeface="Arial"/>
              <a:cs typeface="Arial"/>
            </a:endParaRPr>
          </a:p>
          <a:p>
            <a:pPr>
              <a:defRPr/>
            </a:pPr>
            <a:r>
              <a:rPr lang="de-DE" sz="1200" b="1" dirty="0">
                <a:latin typeface="Arial"/>
                <a:cs typeface="Arial"/>
              </a:rPr>
              <a:t>Und wenn Sie als Eltern auch Interesse am Fach Französisch zeigen und vielleicht sogar einmal mit Ihrem Kind nach Frankreich fahren, wirkt sich das positiv aus.</a:t>
            </a:r>
            <a:endParaRPr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326DE019-D80F-DE4C-BEC3-4EC7D1BFB422}" type="slidenum">
              <a:rPr lang="de-DE"/>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dirty="0">
                <a:latin typeface="Arial"/>
                <a:cs typeface="Arial"/>
              </a:rPr>
              <a:t>Französisch kann ein großes Plus für Ihr Kind darstellen.</a:t>
            </a:r>
            <a:endParaRPr dirty="0"/>
          </a:p>
          <a:p>
            <a:pPr>
              <a:defRPr/>
            </a:pPr>
            <a:endParaRPr lang="de-DE" sz="1200" b="1" dirty="0">
              <a:latin typeface="Arial"/>
              <a:cs typeface="Arial"/>
            </a:endParaRPr>
          </a:p>
          <a:p>
            <a:pPr>
              <a:defRPr/>
            </a:pPr>
            <a:r>
              <a:rPr lang="de-DE" sz="1200" b="1" dirty="0">
                <a:latin typeface="Arial"/>
                <a:cs typeface="Arial"/>
              </a:rPr>
              <a:t>Hier die drei wichtigsten Vorteile.</a:t>
            </a:r>
            <a:endParaRPr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326DE019-D80F-DE4C-BEC3-4EC7D1BFB422}" type="slidenum">
              <a:rPr lang="de-DE"/>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sz="1200" b="1" dirty="0">
                <a:latin typeface="Arial"/>
                <a:cs typeface="Arial"/>
              </a:rPr>
              <a:t>Französisch ist ein wichtiger Baustein auf dem Weg in die berufliche Zukunft, da die deutsche und die französische Wirtschaft sehr eng miteinander zusammenarbeiten. Diese Kooperation ist durch den Brexit noch stärker geworden.</a:t>
            </a:r>
            <a:endParaRPr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326DE019-D80F-DE4C-BEC3-4EC7D1BFB422}" type="slidenum">
              <a:rPr lang="de-DE"/>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dirty="0">
                <a:latin typeface="Arial"/>
                <a:cs typeface="Arial"/>
              </a:rPr>
              <a:t>Und unser wirtschaftsstarkes Bayern ist für Frankreich eine ganz besonders wichtige deutsche Region: </a:t>
            </a:r>
            <a:endParaRPr dirty="0"/>
          </a:p>
          <a:p>
            <a:pPr>
              <a:defRPr/>
            </a:pPr>
            <a:endParaRPr lang="de-DE" sz="1200" b="1" dirty="0">
              <a:latin typeface="Arial"/>
              <a:cs typeface="Arial"/>
            </a:endParaRPr>
          </a:p>
          <a:p>
            <a:pPr marL="0" marR="0" lvl="0" indent="0" algn="l" defTabSz="914400">
              <a:lnSpc>
                <a:spcPct val="100000"/>
              </a:lnSpc>
              <a:spcBef>
                <a:spcPts val="0"/>
              </a:spcBef>
              <a:spcAft>
                <a:spcPts val="0"/>
              </a:spcAft>
              <a:buClrTx/>
              <a:buSzTx/>
              <a:buFontTx/>
              <a:buNone/>
              <a:defRPr/>
            </a:pPr>
            <a:r>
              <a:rPr lang="de-DE" sz="1200" b="1" dirty="0">
                <a:latin typeface="Arial"/>
                <a:cs typeface="Arial"/>
              </a:rPr>
              <a:t>Zahlreiche große Unternehmen wie BMW, Kuka, </a:t>
            </a:r>
            <a:r>
              <a:rPr lang="de-DE" sz="1200" b="1" dirty="0" err="1">
                <a:latin typeface="Arial"/>
                <a:cs typeface="Arial"/>
              </a:rPr>
              <a:t>Aerotec</a:t>
            </a:r>
            <a:r>
              <a:rPr lang="de-DE" sz="1200" b="1" dirty="0">
                <a:latin typeface="Arial"/>
                <a:cs typeface="Arial"/>
              </a:rPr>
              <a:t>, Siemens, Sanofi oder EADS haben in Frankreich eigene Niederlassungen. Und in unserer Region finden sich etliche französische Unternehmen; auch viele unserer mittelständischen Firmen arbeiten eng mit Frankreich zusammen.</a:t>
            </a:r>
            <a:endParaRPr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326DE019-D80F-DE4C-BEC3-4EC7D1BFB422}" type="slidenum">
              <a:rPr lang="de-DE"/>
              <a:t>14</a:t>
            </a:fld>
            <a:endParaRPr lang="de-DE"/>
          </a:p>
        </p:txBody>
      </p:sp>
    </p:spTree>
    <p:extLst>
      <p:ext uri="{BB962C8B-B14F-4D97-AF65-F5344CB8AC3E}">
        <p14:creationId xmlns:p14="http://schemas.microsoft.com/office/powerpoint/2010/main" val="2555738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dirty="0">
                <a:latin typeface="Arial"/>
                <a:cs typeface="Arial"/>
              </a:rPr>
              <a:t>Gerne beantworte ich Ihnen Ihre Fragen.</a:t>
            </a:r>
            <a:endParaRPr dirty="0"/>
          </a:p>
          <a:p>
            <a:pPr>
              <a:defRPr/>
            </a:pPr>
            <a:endParaRPr lang="de-DE" sz="1200" b="1" dirty="0">
              <a:latin typeface="Arial"/>
              <a:cs typeface="Arial"/>
            </a:endParaRPr>
          </a:p>
          <a:p>
            <a:pPr>
              <a:defRPr/>
            </a:pPr>
            <a:endParaRPr lang="de-DE" sz="1200" b="1" dirty="0">
              <a:latin typeface="Arial"/>
              <a:cs typeface="Arial"/>
            </a:endParaRPr>
          </a:p>
        </p:txBody>
      </p:sp>
      <p:sp>
        <p:nvSpPr>
          <p:cNvPr id="4" name="Foliennummernplatzhalter 3"/>
          <p:cNvSpPr>
            <a:spLocks noGrp="1"/>
          </p:cNvSpPr>
          <p:nvPr>
            <p:ph type="sldNum" sz="quarter" idx="5"/>
          </p:nvPr>
        </p:nvSpPr>
        <p:spPr bwMode="auto"/>
        <p:txBody>
          <a:bodyPr/>
          <a:lstStyle/>
          <a:p>
            <a:pPr>
              <a:defRPr/>
            </a:pPr>
            <a:fld id="{326DE019-D80F-DE4C-BEC3-4EC7D1BFB422}" type="slidenum">
              <a:rPr lang="de-DE"/>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Hier noch einige Links zu französischen Websites, sowohl für das Französisch-Lernen wie auch für die Freizeit: </a:t>
            </a:r>
            <a:r>
              <a:rPr lang="de-DE" b="1" i="1" dirty="0" err="1"/>
              <a:t>Amusez-vous</a:t>
            </a:r>
            <a:r>
              <a:rPr lang="de-DE" b="1" i="1" dirty="0"/>
              <a:t> </a:t>
            </a:r>
            <a:r>
              <a:rPr lang="de-DE" b="1" i="1" dirty="0" err="1"/>
              <a:t>bien</a:t>
            </a:r>
            <a:r>
              <a:rPr lang="de-DE" b="1" i="1" dirty="0"/>
              <a:t> ! / Viel Spaß damit!</a:t>
            </a:r>
          </a:p>
        </p:txBody>
      </p:sp>
      <p:sp>
        <p:nvSpPr>
          <p:cNvPr id="4" name="Foliennummernplatzhalter 3"/>
          <p:cNvSpPr>
            <a:spLocks noGrp="1"/>
          </p:cNvSpPr>
          <p:nvPr>
            <p:ph type="sldNum" sz="quarter" idx="5"/>
          </p:nvPr>
        </p:nvSpPr>
        <p:spPr/>
        <p:txBody>
          <a:bodyPr/>
          <a:lstStyle/>
          <a:p>
            <a:pPr>
              <a:defRPr/>
            </a:pPr>
            <a:fld id="{326DE019-D80F-DE4C-BEC3-4EC7D1BFB422}" type="slidenum">
              <a:rPr lang="de-DE" smtClean="0"/>
              <a:t>16</a:t>
            </a:fld>
            <a:endParaRPr lang="de-DE"/>
          </a:p>
        </p:txBody>
      </p:sp>
    </p:spTree>
    <p:extLst>
      <p:ext uri="{BB962C8B-B14F-4D97-AF65-F5344CB8AC3E}">
        <p14:creationId xmlns:p14="http://schemas.microsoft.com/office/powerpoint/2010/main" val="345190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sz="1200" b="1" dirty="0">
                <a:latin typeface="Arial"/>
                <a:cs typeface="Arial"/>
              </a:rPr>
              <a:t>Französisch – welche Bedeutung hat die Sprache unseres Nachbarlandes?</a:t>
            </a:r>
            <a:endParaRPr dirty="0"/>
          </a:p>
          <a:p>
            <a:pPr marL="0" marR="0" lvl="0" indent="0" algn="l" defTabSz="914400">
              <a:lnSpc>
                <a:spcPct val="100000"/>
              </a:lnSpc>
              <a:spcBef>
                <a:spcPts val="0"/>
              </a:spcBef>
              <a:spcAft>
                <a:spcPts val="0"/>
              </a:spcAft>
              <a:buClrTx/>
              <a:buSzTx/>
              <a:buFontTx/>
              <a:buNone/>
              <a:defRPr/>
            </a:pPr>
            <a:endParaRPr lang="de-DE" sz="1200" b="1" dirty="0">
              <a:latin typeface="Arial"/>
              <a:cs typeface="Arial"/>
            </a:endParaRPr>
          </a:p>
          <a:p>
            <a:pPr marL="0" marR="0" lvl="0" indent="0" algn="l" defTabSz="914400">
              <a:lnSpc>
                <a:spcPct val="100000"/>
              </a:lnSpc>
              <a:spcBef>
                <a:spcPts val="0"/>
              </a:spcBef>
              <a:spcAft>
                <a:spcPts val="0"/>
              </a:spcAft>
              <a:buClrTx/>
              <a:buSzTx/>
              <a:buFontTx/>
              <a:buNone/>
              <a:defRPr/>
            </a:pPr>
            <a:r>
              <a:rPr lang="de-DE" sz="1200" b="1" dirty="0">
                <a:latin typeface="Arial"/>
                <a:cs typeface="Arial"/>
              </a:rPr>
              <a:t>300 Millionen Menschen sprechen Französisch in über 50 Ländern auf 5 Kontinenten.</a:t>
            </a:r>
            <a:endParaRPr dirty="0"/>
          </a:p>
          <a:p>
            <a:pPr marL="0" marR="0" lvl="0" indent="0" algn="l" defTabSz="914400">
              <a:lnSpc>
                <a:spcPct val="100000"/>
              </a:lnSpc>
              <a:spcBef>
                <a:spcPts val="0"/>
              </a:spcBef>
              <a:spcAft>
                <a:spcPts val="0"/>
              </a:spcAft>
              <a:buClrTx/>
              <a:buSzTx/>
              <a:buFontTx/>
              <a:buNone/>
              <a:defRPr/>
            </a:pPr>
            <a:endParaRPr lang="de-DE" sz="1200" b="1" dirty="0">
              <a:latin typeface="Arial"/>
              <a:cs typeface="Arial"/>
            </a:endParaRPr>
          </a:p>
          <a:p>
            <a:pPr marL="0" marR="0" lvl="0" indent="0" algn="l" defTabSz="914400">
              <a:lnSpc>
                <a:spcPct val="100000"/>
              </a:lnSpc>
              <a:spcBef>
                <a:spcPts val="0"/>
              </a:spcBef>
              <a:spcAft>
                <a:spcPts val="0"/>
              </a:spcAft>
              <a:buClrTx/>
              <a:buSzTx/>
              <a:buFontTx/>
              <a:buNone/>
              <a:defRPr/>
            </a:pPr>
            <a:r>
              <a:rPr lang="de-DE" sz="1200" b="1" dirty="0">
                <a:latin typeface="Arial"/>
                <a:cs typeface="Arial"/>
              </a:rPr>
              <a:t>Französisch ist in Europa die zweithäufigste Muttersprache </a:t>
            </a:r>
            <a:r>
              <a:rPr lang="de-DE" sz="1200" b="0" i="0" dirty="0">
                <a:latin typeface="Arial"/>
                <a:cs typeface="Arial"/>
              </a:rPr>
              <a:t>(nach Deutsch)</a:t>
            </a:r>
            <a:r>
              <a:rPr lang="de-DE" sz="1200" b="1" i="0" dirty="0">
                <a:latin typeface="Arial"/>
                <a:cs typeface="Arial"/>
              </a:rPr>
              <a:t>.</a:t>
            </a:r>
            <a:endParaRPr dirty="0"/>
          </a:p>
          <a:p>
            <a:pPr marL="0" marR="0" lvl="0" indent="0" algn="l" defTabSz="914400">
              <a:lnSpc>
                <a:spcPct val="100000"/>
              </a:lnSpc>
              <a:spcBef>
                <a:spcPts val="0"/>
              </a:spcBef>
              <a:spcAft>
                <a:spcPts val="0"/>
              </a:spcAft>
              <a:buClrTx/>
              <a:buSzTx/>
              <a:buFontTx/>
              <a:buNone/>
              <a:defRPr/>
            </a:pPr>
            <a:endParaRPr lang="de-DE" sz="1200" b="1" dirty="0">
              <a:latin typeface="Arial"/>
              <a:cs typeface="Arial"/>
            </a:endParaRPr>
          </a:p>
          <a:p>
            <a:pPr marL="0" marR="0" lvl="0" indent="0" algn="l" defTabSz="914400">
              <a:lnSpc>
                <a:spcPct val="100000"/>
              </a:lnSpc>
              <a:spcBef>
                <a:spcPts val="0"/>
              </a:spcBef>
              <a:spcAft>
                <a:spcPts val="0"/>
              </a:spcAft>
              <a:buClrTx/>
              <a:buSzTx/>
              <a:buFontTx/>
              <a:buNone/>
              <a:defRPr/>
            </a:pPr>
            <a:r>
              <a:rPr lang="de-DE" sz="1200" b="1" dirty="0">
                <a:latin typeface="Arial"/>
                <a:cs typeface="Arial"/>
              </a:rPr>
              <a:t>Französisch ist Amtssprache in 32 Staaten weltweit.</a:t>
            </a:r>
            <a:endParaRPr dirty="0"/>
          </a:p>
          <a:p>
            <a:pPr marL="0" marR="0" lvl="0" indent="0" algn="l" defTabSz="914400">
              <a:lnSpc>
                <a:spcPct val="100000"/>
              </a:lnSpc>
              <a:spcBef>
                <a:spcPts val="0"/>
              </a:spcBef>
              <a:spcAft>
                <a:spcPts val="0"/>
              </a:spcAft>
              <a:buClrTx/>
              <a:buSzTx/>
              <a:buFontTx/>
              <a:buNone/>
              <a:defRPr/>
            </a:pPr>
            <a:endParaRPr lang="de-DE" sz="1200" b="1" dirty="0">
              <a:latin typeface="Arial"/>
              <a:cs typeface="Arial"/>
            </a:endParaRPr>
          </a:p>
          <a:p>
            <a:pPr marL="0" marR="0" lvl="0" indent="0" algn="l" defTabSz="914400">
              <a:lnSpc>
                <a:spcPct val="100000"/>
              </a:lnSpc>
              <a:spcBef>
                <a:spcPts val="0"/>
              </a:spcBef>
              <a:spcAft>
                <a:spcPts val="0"/>
              </a:spcAft>
              <a:buClrTx/>
              <a:buSzTx/>
              <a:buFontTx/>
              <a:buNone/>
              <a:defRPr/>
            </a:pPr>
            <a:endParaRPr lang="de-DE" sz="1200" b="1" u="sng" dirty="0">
              <a:latin typeface="Arial"/>
              <a:cs typeface="Arial"/>
            </a:endParaRPr>
          </a:p>
          <a:p>
            <a:pPr>
              <a:defRPr/>
            </a:pPr>
            <a:endParaRPr lang="de-DE" dirty="0"/>
          </a:p>
        </p:txBody>
      </p:sp>
      <p:sp>
        <p:nvSpPr>
          <p:cNvPr id="4" name="Foliennummernplatzhalter 3"/>
          <p:cNvSpPr>
            <a:spLocks noGrp="1"/>
          </p:cNvSpPr>
          <p:nvPr>
            <p:ph type="sldNum" sz="quarter" idx="5"/>
          </p:nvPr>
        </p:nvSpPr>
        <p:spPr bwMode="auto"/>
        <p:txBody>
          <a:bodyPr/>
          <a:lstStyle/>
          <a:p>
            <a:pPr>
              <a:defRPr/>
            </a:pPr>
            <a:fld id="{326DE019-D80F-DE4C-BEC3-4EC7D1BFB422}" type="slidenum">
              <a:rPr lang="de-DE"/>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sz="1200" b="1" dirty="0">
                <a:latin typeface="Arial"/>
                <a:cs typeface="Arial"/>
              </a:rPr>
              <a:t>Französisch ist </a:t>
            </a:r>
            <a:r>
              <a:rPr lang="de-DE" sz="1200" b="0" dirty="0">
                <a:latin typeface="Arial"/>
                <a:cs typeface="Arial"/>
              </a:rPr>
              <a:t>nach Englisch – Chinesisch – Hindi – Spanisch </a:t>
            </a:r>
            <a:r>
              <a:rPr lang="de-DE" sz="1200" b="1" dirty="0">
                <a:latin typeface="Arial"/>
                <a:cs typeface="Arial"/>
              </a:rPr>
              <a:t>die 5. Weltsprache und gilt als Sprache der Zukunft: Bis 2050 wird sich die Zahl der Französisch-Sprechenden voraussichtlich mehr als verdoppeln auf dann 700 Millionen. </a:t>
            </a:r>
            <a:r>
              <a:rPr lang="de-DE" sz="1200" b="0" dirty="0">
                <a:latin typeface="Arial"/>
                <a:cs typeface="Arial"/>
              </a:rPr>
              <a:t>Denn </a:t>
            </a:r>
            <a:r>
              <a:rPr lang="de-DE" sz="1200" b="0" i="0" baseline="0" dirty="0">
                <a:latin typeface="Arial"/>
                <a:cs typeface="Arial"/>
              </a:rPr>
              <a:t>Französisch ist Verkehrs- und Amtssprache auf dem afrikanischen Kontinent.</a:t>
            </a:r>
          </a:p>
          <a:p>
            <a:pPr marL="0" marR="0" lvl="0" indent="0" algn="l" defTabSz="914400">
              <a:lnSpc>
                <a:spcPct val="100000"/>
              </a:lnSpc>
              <a:spcBef>
                <a:spcPts val="0"/>
              </a:spcBef>
              <a:spcAft>
                <a:spcPts val="0"/>
              </a:spcAft>
              <a:buClrTx/>
              <a:buSzTx/>
              <a:buFontTx/>
              <a:buNone/>
              <a:defRPr/>
            </a:pPr>
            <a:endParaRPr lang="de-DE" sz="1200" b="1" dirty="0">
              <a:latin typeface="Arial"/>
              <a:cs typeface="Arial"/>
            </a:endParaRPr>
          </a:p>
          <a:p>
            <a:pPr marL="0" marR="0" lvl="0" indent="0" algn="l" defTabSz="914400">
              <a:lnSpc>
                <a:spcPct val="100000"/>
              </a:lnSpc>
              <a:spcBef>
                <a:spcPts val="0"/>
              </a:spcBef>
              <a:spcAft>
                <a:spcPts val="0"/>
              </a:spcAft>
              <a:buClrTx/>
              <a:buSzTx/>
              <a:buFontTx/>
              <a:buNone/>
              <a:defRPr/>
            </a:pPr>
            <a:r>
              <a:rPr lang="de-DE" sz="1200" b="1" dirty="0">
                <a:latin typeface="Arial"/>
                <a:cs typeface="Arial"/>
              </a:rPr>
              <a:t>Französisch und Englisch sind die einzigen Weltsprachen, die auf allen Kontinenten weltweit gesprochen werden. </a:t>
            </a:r>
            <a:r>
              <a:rPr lang="de-DE" sz="1200" b="1" u="sng" dirty="0">
                <a:latin typeface="Arial"/>
                <a:cs typeface="Arial"/>
              </a:rPr>
              <a:t>Das macht die Kombination dieser beiden Fremdsprachen so unschlagbar!</a:t>
            </a:r>
            <a:endParaRPr dirty="0"/>
          </a:p>
          <a:p>
            <a:pPr marL="0" marR="0" lvl="0" indent="0" algn="l" defTabSz="914400">
              <a:lnSpc>
                <a:spcPct val="100000"/>
              </a:lnSpc>
              <a:spcBef>
                <a:spcPts val="0"/>
              </a:spcBef>
              <a:spcAft>
                <a:spcPts val="0"/>
              </a:spcAft>
              <a:buClrTx/>
              <a:buSzTx/>
              <a:buFontTx/>
              <a:buNone/>
              <a:defRPr/>
            </a:pPr>
            <a:endParaRPr lang="de-DE" sz="1200" b="1" u="sng" dirty="0">
              <a:latin typeface="Arial"/>
              <a:cs typeface="Arial"/>
            </a:endParaRPr>
          </a:p>
          <a:p>
            <a:pPr>
              <a:defRPr/>
            </a:pPr>
            <a:endParaRPr lang="de-DE" dirty="0"/>
          </a:p>
        </p:txBody>
      </p:sp>
      <p:sp>
        <p:nvSpPr>
          <p:cNvPr id="4" name="Foliennummernplatzhalter 3"/>
          <p:cNvSpPr>
            <a:spLocks noGrp="1"/>
          </p:cNvSpPr>
          <p:nvPr>
            <p:ph type="sldNum" sz="quarter" idx="5"/>
          </p:nvPr>
        </p:nvSpPr>
        <p:spPr bwMode="auto"/>
        <p:txBody>
          <a:bodyPr/>
          <a:lstStyle/>
          <a:p>
            <a:pPr>
              <a:defRPr/>
            </a:pPr>
            <a:fld id="{326DE019-D80F-DE4C-BEC3-4EC7D1BFB422}" type="slidenum">
              <a:rPr lang="de-DE"/>
              <a:t>3</a:t>
            </a:fld>
            <a:endParaRPr lang="de-DE"/>
          </a:p>
        </p:txBody>
      </p:sp>
    </p:spTree>
    <p:extLst>
      <p:ext uri="{BB962C8B-B14F-4D97-AF65-F5344CB8AC3E}">
        <p14:creationId xmlns:p14="http://schemas.microsoft.com/office/powerpoint/2010/main" val="163485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dirty="0">
                <a:latin typeface="Arial"/>
                <a:cs typeface="Arial"/>
              </a:rPr>
              <a:t>Frankreich ist unser Nachbarland: Wir teilen uns die Geschichte unserer beiden Länder, unsere westeuropäische Kultur und gemeinsame Werte wie z.B. die Menschenrechte und unsere bayerische Verfassung, die auf Napoleon Bonaparte zurückgeht. </a:t>
            </a:r>
            <a:endParaRPr dirty="0"/>
          </a:p>
          <a:p>
            <a:pPr>
              <a:defRPr/>
            </a:pPr>
            <a:r>
              <a:rPr lang="de-DE" sz="1200" b="1" dirty="0">
                <a:latin typeface="Arial"/>
                <a:cs typeface="Arial"/>
              </a:rPr>
              <a:t>Die räumliche Nähe zu Frankreich bedeutet für Ihr Kind und Sie, dass Sie beispielsweise von München aus in nur 4 Stunden in Straßburg sind und in 6 Stunden in Paris (TGV ab München, Umsteigen nicht nötig).</a:t>
            </a:r>
            <a:endParaRPr dirty="0"/>
          </a:p>
          <a:p>
            <a:pPr>
              <a:defRPr/>
            </a:pPr>
            <a:endParaRPr lang="de-DE" sz="1200" b="1" dirty="0">
              <a:latin typeface="Arial"/>
              <a:cs typeface="Arial"/>
            </a:endParaRPr>
          </a:p>
          <a:p>
            <a:pPr>
              <a:defRPr/>
            </a:pPr>
            <a:r>
              <a:rPr lang="de-DE" sz="1200" b="1" dirty="0">
                <a:latin typeface="Arial"/>
                <a:cs typeface="Arial"/>
              </a:rPr>
              <a:t>Französisch kann in Bayern am </a:t>
            </a:r>
            <a:r>
              <a:rPr lang="de-DE" sz="1200" b="0" dirty="0">
                <a:latin typeface="Arial"/>
                <a:cs typeface="Arial"/>
              </a:rPr>
              <a:t>Gymnasium </a:t>
            </a:r>
            <a:r>
              <a:rPr lang="de-DE" sz="1200" b="1" dirty="0">
                <a:latin typeface="Arial"/>
                <a:cs typeface="Arial"/>
              </a:rPr>
              <a:t>und an der Realschule gelernt werden: </a:t>
            </a:r>
            <a:r>
              <a:rPr lang="de-DE" sz="1200" b="1" dirty="0">
                <a:latin typeface="Arial"/>
                <a:cs typeface="+mn-cs"/>
              </a:rPr>
              <a:t>An 347 Realschulen in Bayern </a:t>
            </a:r>
            <a:r>
              <a:rPr lang="de-DE" sz="1200" b="1" dirty="0">
                <a:latin typeface="Arial"/>
                <a:cs typeface="Arial"/>
              </a:rPr>
              <a:t>lernen derzeit 28.500 Realschülerinnen und -schüler die französische Sprache, also jede/r fünfte. Denn Französisch stellt auch das „Eintrittsticket“ zur Allgemeinen Hochschulreife / dem Abitur dar.</a:t>
            </a:r>
            <a:endParaRPr dirty="0"/>
          </a:p>
          <a:p>
            <a:pPr>
              <a:defRPr/>
            </a:pPr>
            <a:endParaRPr lang="de-DE" sz="1200" b="1" dirty="0">
              <a:latin typeface="Arial"/>
              <a:cs typeface="Arial"/>
            </a:endParaRPr>
          </a:p>
          <a:p>
            <a:pPr>
              <a:defRPr/>
            </a:pPr>
            <a:r>
              <a:rPr lang="de-DE" sz="1200" b="1" dirty="0">
                <a:latin typeface="Arial"/>
                <a:cs typeface="Arial"/>
              </a:rPr>
              <a:t>Und natürlich ist Französisch eine sehr gute Basis, um die anderen romanischen Sprachen (Italienisch, </a:t>
            </a:r>
            <a:r>
              <a:rPr lang="de-DE" sz="1200" b="1" dirty="0">
                <a:latin typeface="Arial"/>
                <a:cs typeface="+mn-cs"/>
              </a:rPr>
              <a:t>Portugiesisch, Rumänisch und Spanisch) </a:t>
            </a:r>
            <a:r>
              <a:rPr lang="de-DE" sz="1200" b="1" dirty="0">
                <a:latin typeface="Arial"/>
                <a:cs typeface="Arial"/>
              </a:rPr>
              <a:t>zu lernen oder später im Studium das Latinum zu erwerben.</a:t>
            </a:r>
            <a:endParaRPr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326DE019-D80F-DE4C-BEC3-4EC7D1BFB422}" type="slidenum">
              <a:rPr lang="de-DE"/>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dirty="0">
                <a:latin typeface="Arial"/>
                <a:cs typeface="Arial"/>
              </a:rPr>
              <a:t>An der Realschule unterrichten wir Französisch ab der 7. Klasse als 2. Fremdsprache.</a:t>
            </a:r>
            <a:endParaRPr dirty="0"/>
          </a:p>
          <a:p>
            <a:pPr>
              <a:defRPr/>
            </a:pPr>
            <a:endParaRPr lang="de-DE" sz="1200" b="1" dirty="0">
              <a:latin typeface="Arial"/>
              <a:cs typeface="Arial"/>
            </a:endParaRPr>
          </a:p>
          <a:p>
            <a:pPr>
              <a:defRPr/>
            </a:pPr>
            <a:r>
              <a:rPr lang="de-DE" sz="1200" b="1" dirty="0">
                <a:latin typeface="Arial"/>
                <a:cs typeface="Arial"/>
              </a:rPr>
              <a:t>Unser Realschul-Französischunterricht ist kompetenzorientiert: Es geht darum, wozu unsere Schülerinnen und Schüler Lerninhalte brauchen und wie sie diese konkret anwenden können </a:t>
            </a:r>
            <a:r>
              <a:rPr lang="de-DE" sz="1200" b="0" dirty="0">
                <a:latin typeface="Arial"/>
                <a:cs typeface="Arial"/>
              </a:rPr>
              <a:t>(und nicht darum, besonders schwierige Grammatik oder Vokabeln zu lernen um zu beweisen, dass man auch diese Feinheiten des Französischen beherrscht).</a:t>
            </a:r>
            <a:endParaRPr dirty="0"/>
          </a:p>
          <a:p>
            <a:pPr>
              <a:defRPr/>
            </a:pPr>
            <a:endParaRPr lang="de-DE" sz="1200" b="0" dirty="0">
              <a:latin typeface="Arial"/>
              <a:cs typeface="Arial"/>
            </a:endParaRPr>
          </a:p>
          <a:p>
            <a:pPr>
              <a:defRPr/>
            </a:pPr>
            <a:r>
              <a:rPr lang="de-DE" sz="1200" b="0" i="0" dirty="0">
                <a:solidFill>
                  <a:srgbClr val="00B050"/>
                </a:solidFill>
                <a:latin typeface="Arial"/>
                <a:cs typeface="Arial"/>
              </a:rPr>
              <a:t>Unsere Schulleitung an der Graf-Stauffenberg-RS unterstützt uns, indem sie allen Schülern ab der 9. Klasse den Besuch einer zusätzlichen Stunde (DELF-Förderunterricht) ermöglicht, in der wir Französisch trainieren.</a:t>
            </a:r>
            <a:endParaRPr b="0" i="0" dirty="0">
              <a:solidFill>
                <a:srgbClr val="00B050"/>
              </a:solidFill>
            </a:endParaRPr>
          </a:p>
        </p:txBody>
      </p:sp>
      <p:sp>
        <p:nvSpPr>
          <p:cNvPr id="4" name="Foliennummernplatzhalter 3"/>
          <p:cNvSpPr>
            <a:spLocks noGrp="1"/>
          </p:cNvSpPr>
          <p:nvPr>
            <p:ph type="sldNum" sz="quarter" idx="5"/>
          </p:nvPr>
        </p:nvSpPr>
        <p:spPr bwMode="auto"/>
        <p:txBody>
          <a:bodyPr/>
          <a:lstStyle/>
          <a:p>
            <a:pPr>
              <a:defRPr/>
            </a:pPr>
            <a:fld id="{326DE019-D80F-DE4C-BEC3-4EC7D1BFB422}" type="slidenum">
              <a:rPr lang="de-DE"/>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dirty="0">
                <a:latin typeface="Arial"/>
                <a:cs typeface="Arial"/>
              </a:rPr>
              <a:t>An unserer Realschule bieten wir Ihrem Kind einen modernen und jugendgerechten Französisch-Unterricht: Wir arbeiten mit </a:t>
            </a:r>
            <a:r>
              <a:rPr lang="de-DE" sz="1200" b="1" i="1" dirty="0">
                <a:latin typeface="Arial"/>
                <a:cs typeface="Arial"/>
              </a:rPr>
              <a:t>À </a:t>
            </a:r>
            <a:r>
              <a:rPr lang="de-DE" sz="1200" b="1" i="1" dirty="0" err="1">
                <a:latin typeface="Arial"/>
                <a:cs typeface="Arial"/>
              </a:rPr>
              <a:t>toi</a:t>
            </a:r>
            <a:r>
              <a:rPr lang="de-DE" sz="1200" b="1" i="1" dirty="0">
                <a:latin typeface="Arial"/>
                <a:cs typeface="Arial"/>
              </a:rPr>
              <a:t>!</a:t>
            </a:r>
            <a:r>
              <a:rPr lang="de-DE" sz="1200" b="1" dirty="0">
                <a:latin typeface="Arial"/>
                <a:cs typeface="Arial"/>
              </a:rPr>
              <a:t>, dem neuen Lehrwerk für Französisch an der bayerischen Realschule, das unseren Schülerinnen und Schülern über </a:t>
            </a:r>
            <a:r>
              <a:rPr lang="de-DE" sz="1200" b="1" dirty="0" err="1">
                <a:latin typeface="Arial"/>
                <a:cs typeface="Arial"/>
              </a:rPr>
              <a:t>Webcodes</a:t>
            </a:r>
            <a:r>
              <a:rPr lang="de-DE" sz="1200" b="1" dirty="0">
                <a:latin typeface="Arial"/>
                <a:cs typeface="Arial"/>
              </a:rPr>
              <a:t> Hör-Dokumente und Video-Sequenzen kostenlos zugänglich macht. Auch digitale Inhalte sind in diesem tollen modernen Buch eingebunden und motivieren zum Französisch-Lernen mit Spaß. Z</a:t>
            </a:r>
            <a:r>
              <a:rPr lang="de-DE" sz="1200" b="1" dirty="0">
                <a:latin typeface="Arial"/>
                <a:cs typeface="+mn-cs"/>
              </a:rPr>
              <a:t>ahlreiche Informationen mit schönen </a:t>
            </a:r>
            <a:r>
              <a:rPr lang="de-DE" sz="1200" b="1" dirty="0">
                <a:latin typeface="Arial"/>
                <a:cs typeface="Arial"/>
              </a:rPr>
              <a:t>Bildern zu unserem Nachbarland machen Lust, einmal nach Frankreich zu fahren und Land und Leute kennenzulernen.</a:t>
            </a:r>
          </a:p>
          <a:p>
            <a:pPr>
              <a:defRPr/>
            </a:pPr>
            <a:r>
              <a:rPr lang="de-DE" sz="1200" b="1" dirty="0">
                <a:latin typeface="Arial"/>
                <a:cs typeface="Arial"/>
              </a:rPr>
              <a:t>Unterstützend zum Schulbuch gibt es gute Arbeitshefte und Materialien, um das Lernen zu vertiefen.</a:t>
            </a:r>
          </a:p>
          <a:p>
            <a:pPr>
              <a:defRPr/>
            </a:pPr>
            <a:endParaRPr lang="de-DE" sz="1200" b="1" dirty="0">
              <a:latin typeface="Arial"/>
              <a:cs typeface="Arial"/>
            </a:endParaRPr>
          </a:p>
          <a:p>
            <a:pPr>
              <a:defRPr/>
            </a:pPr>
            <a:r>
              <a:rPr lang="de-DE" sz="1200" b="1" dirty="0">
                <a:latin typeface="Arial"/>
                <a:cs typeface="Arial"/>
              </a:rPr>
              <a:t>Und sollten Probleme beim Französischlernen auftreten, so unterstützen unsere erfahrenen Lern-Tutorinnen und -Tutoren die jüngeren Schüler gerne; in diesem Fall bitte einfach an der Schule nachfragen.</a:t>
            </a:r>
          </a:p>
          <a:p>
            <a:pPr>
              <a:defRPr/>
            </a:pPr>
            <a:endParaRPr lang="de-DE" sz="1200" b="1" dirty="0">
              <a:latin typeface="Arial"/>
              <a:cs typeface="Arial"/>
            </a:endParaRPr>
          </a:p>
          <a:p>
            <a:pPr>
              <a:defRPr/>
            </a:pPr>
            <a:endParaRPr dirty="0"/>
          </a:p>
          <a:p>
            <a:pPr>
              <a:defRPr/>
            </a:pPr>
            <a:endParaRPr lang="de-DE" sz="1200" b="1" dirty="0">
              <a:latin typeface="Arial"/>
              <a:cs typeface="Arial"/>
            </a:endParaRPr>
          </a:p>
          <a:p>
            <a:pPr>
              <a:defRPr/>
            </a:pPr>
            <a:endParaRPr lang="de-DE" dirty="0"/>
          </a:p>
        </p:txBody>
      </p:sp>
      <p:sp>
        <p:nvSpPr>
          <p:cNvPr id="4" name="Foliennummernplatzhalter 3"/>
          <p:cNvSpPr>
            <a:spLocks noGrp="1"/>
          </p:cNvSpPr>
          <p:nvPr>
            <p:ph type="sldNum" sz="quarter" idx="5"/>
          </p:nvPr>
        </p:nvSpPr>
        <p:spPr bwMode="auto"/>
        <p:txBody>
          <a:bodyPr/>
          <a:lstStyle/>
          <a:p>
            <a:pPr>
              <a:defRPr/>
            </a:pPr>
            <a:fld id="{326DE019-D80F-DE4C-BEC3-4EC7D1BFB422}" type="slidenum">
              <a:rPr lang="de-DE"/>
              <a:t>6</a:t>
            </a:fld>
            <a:endParaRPr lang="de-DE"/>
          </a:p>
        </p:txBody>
      </p:sp>
    </p:spTree>
    <p:extLst>
      <p:ext uri="{BB962C8B-B14F-4D97-AF65-F5344CB8AC3E}">
        <p14:creationId xmlns:p14="http://schemas.microsoft.com/office/powerpoint/2010/main" val="37862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dirty="0">
                <a:latin typeface="Arial"/>
                <a:cs typeface="Arial"/>
              </a:rPr>
              <a:t>Darüber hinaus machen wir mit zahlreichen schulischen Aktivitäten die französische Sprache für unsere Schülerinnen und Schüler anschaulich. Eines davon hat Ihr Kind bereits erlebt: Den Besuch von </a:t>
            </a:r>
            <a:r>
              <a:rPr lang="de-DE" sz="1200" b="1" u="sng" dirty="0">
                <a:latin typeface="Arial"/>
                <a:cs typeface="Arial"/>
              </a:rPr>
              <a:t>FranceMobil</a:t>
            </a:r>
            <a:r>
              <a:rPr lang="de-DE" sz="1200" b="1" dirty="0">
                <a:latin typeface="Arial"/>
                <a:cs typeface="Arial"/>
              </a:rPr>
              <a:t>.</a:t>
            </a:r>
            <a:endParaRPr dirty="0"/>
          </a:p>
          <a:p>
            <a:pPr>
              <a:defRPr/>
            </a:pPr>
            <a:endParaRPr lang="de-DE" sz="1200" b="1" dirty="0">
              <a:latin typeface="Arial"/>
              <a:cs typeface="Arial"/>
            </a:endParaRPr>
          </a:p>
          <a:p>
            <a:pPr>
              <a:defRPr/>
            </a:pPr>
            <a:r>
              <a:rPr lang="de-DE" sz="1200" b="1" dirty="0">
                <a:latin typeface="Arial"/>
                <a:cs typeface="Arial"/>
              </a:rPr>
              <a:t>Der seit vielen Jahren bestehende </a:t>
            </a:r>
            <a:r>
              <a:rPr lang="de-DE" sz="1200" b="1" u="sng" dirty="0">
                <a:latin typeface="Arial"/>
                <a:cs typeface="Arial"/>
              </a:rPr>
              <a:t>Schüleraustausch</a:t>
            </a:r>
            <a:r>
              <a:rPr lang="de-DE" sz="1200" b="1" dirty="0">
                <a:latin typeface="Arial"/>
                <a:cs typeface="Arial"/>
              </a:rPr>
              <a:t> der Stadt Bamberg mit unserer französischen Partnerstadt </a:t>
            </a:r>
            <a:r>
              <a:rPr lang="de-DE" sz="1200" b="1" dirty="0" err="1">
                <a:latin typeface="Arial"/>
                <a:cs typeface="Arial"/>
              </a:rPr>
              <a:t>Rodez</a:t>
            </a:r>
            <a:r>
              <a:rPr lang="de-DE" sz="1200" b="1" dirty="0">
                <a:latin typeface="Arial"/>
                <a:cs typeface="Arial"/>
              </a:rPr>
              <a:t> zeigt, wie lebendig die Sprache unseres Nachbarlandes für die Zukunft der heranwachsende Generation ist. </a:t>
            </a:r>
          </a:p>
          <a:p>
            <a:pPr>
              <a:defRPr/>
            </a:pPr>
            <a:endParaRPr lang="de-DE" sz="1200" b="1" dirty="0">
              <a:latin typeface="Arial"/>
              <a:cs typeface="Arial"/>
            </a:endParaRPr>
          </a:p>
          <a:p>
            <a:pPr>
              <a:defRPr/>
            </a:pPr>
            <a:r>
              <a:rPr lang="de-DE" sz="1200" b="1" dirty="0">
                <a:latin typeface="Arial"/>
                <a:cs typeface="Arial"/>
              </a:rPr>
              <a:t>Und vor allem hat Ihr Kind an unserer Schule die Möglichkeit, ab dem 2. Lernjahr </a:t>
            </a:r>
            <a:r>
              <a:rPr lang="de-DE" sz="1200" b="1" u="sng" dirty="0">
                <a:latin typeface="Arial"/>
                <a:cs typeface="Arial"/>
              </a:rPr>
              <a:t>das internationale Sprachenzertifikat DELF</a:t>
            </a:r>
            <a:r>
              <a:rPr lang="de-DE" sz="1200" b="1" dirty="0">
                <a:latin typeface="Arial"/>
                <a:cs typeface="Arial"/>
              </a:rPr>
              <a:t> (Diplôme d‘Études en Langue Française) zu erwerben. Damit ist es bestens gerüstet für seine Zukunft!</a:t>
            </a:r>
            <a:endParaRPr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326DE019-D80F-DE4C-BEC3-4EC7D1BFB422}" type="slidenum">
              <a:rPr lang="de-DE"/>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dirty="0">
                <a:latin typeface="Arial"/>
                <a:cs typeface="Arial"/>
              </a:rPr>
              <a:t>Französisch an der Realschule wird kleinschrittig unterrichtet.</a:t>
            </a:r>
            <a:endParaRPr dirty="0"/>
          </a:p>
          <a:p>
            <a:pPr>
              <a:defRPr/>
            </a:pPr>
            <a:endParaRPr lang="de-DE" sz="1200" b="1" dirty="0">
              <a:latin typeface="Arial"/>
              <a:cs typeface="Arial"/>
            </a:endParaRPr>
          </a:p>
          <a:p>
            <a:pPr>
              <a:defRPr/>
            </a:pPr>
            <a:r>
              <a:rPr lang="de-DE" sz="1200" b="1" dirty="0">
                <a:latin typeface="Arial"/>
                <a:cs typeface="Arial"/>
              </a:rPr>
              <a:t>Die Befürchtung, Französisch sei besonders schwierig, wird damit entkräftet.</a:t>
            </a:r>
            <a:endParaRPr dirty="0"/>
          </a:p>
          <a:p>
            <a:pPr>
              <a:defRPr/>
            </a:pPr>
            <a:endParaRPr lang="de-DE" sz="1200" b="1" dirty="0">
              <a:latin typeface="Arial"/>
              <a:cs typeface="Arial"/>
            </a:endParaRPr>
          </a:p>
          <a:p>
            <a:pPr>
              <a:defRPr/>
            </a:pPr>
            <a:r>
              <a:rPr lang="de-DE" sz="1200" b="1" dirty="0">
                <a:latin typeface="Arial"/>
                <a:cs typeface="Arial"/>
              </a:rPr>
              <a:t>Auch der französische Wortschatz ist gut lernbar, wie wir hier sehen. Digitale Tools wie Handy-Apps unterstützen dabei sinnvoll und helfen unseren Schülerinnen und Schülern, die Aussprache von Anfang an richtig und vor allem mit Spaß zu trainieren.</a:t>
            </a:r>
            <a:endParaRPr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326DE019-D80F-DE4C-BEC3-4EC7D1BFB422}" type="slidenum">
              <a:rPr lang="de-DE"/>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dirty="0">
                <a:latin typeface="Arial"/>
                <a:cs typeface="Arial"/>
              </a:rPr>
              <a:t>Hier ein paar Beispiele zum ableitbaren Wortschatz des Französischen für Sie. Im Deutschen gibt es viele Wörter, die eigentlich französische sind.</a:t>
            </a:r>
            <a:endParaRPr dirty="0"/>
          </a:p>
          <a:p>
            <a:pPr>
              <a:defRPr/>
            </a:pPr>
            <a:endParaRPr lang="de-DE" sz="1200" b="1" dirty="0">
              <a:latin typeface="Arial"/>
              <a:cs typeface="Arial"/>
            </a:endParaRPr>
          </a:p>
          <a:p>
            <a:pPr>
              <a:defRPr/>
            </a:pPr>
            <a:r>
              <a:rPr lang="de-DE" sz="1200" b="1" dirty="0">
                <a:latin typeface="Arial"/>
                <a:cs typeface="Arial"/>
              </a:rPr>
              <a:t>Die französischen Tunwörter richten sich nach der Person, auf die sie sich beziehen </a:t>
            </a:r>
            <a:r>
              <a:rPr lang="de-DE" sz="1200" b="0" dirty="0">
                <a:latin typeface="Arial"/>
                <a:cs typeface="Arial"/>
              </a:rPr>
              <a:t>(was im Englischen nur noch am „he/</a:t>
            </a:r>
            <a:r>
              <a:rPr lang="de-DE" sz="1200" b="0" dirty="0" err="1">
                <a:latin typeface="Arial"/>
                <a:cs typeface="Arial"/>
              </a:rPr>
              <a:t>she</a:t>
            </a:r>
            <a:r>
              <a:rPr lang="de-DE" sz="1200" b="0" dirty="0">
                <a:latin typeface="Arial"/>
                <a:cs typeface="Arial"/>
              </a:rPr>
              <a:t>/</a:t>
            </a:r>
            <a:r>
              <a:rPr lang="de-DE" sz="1200" b="0" dirty="0" err="1">
                <a:latin typeface="Arial"/>
                <a:cs typeface="Arial"/>
              </a:rPr>
              <a:t>it</a:t>
            </a:r>
            <a:r>
              <a:rPr lang="de-DE" sz="1200" b="0" dirty="0">
                <a:latin typeface="Arial"/>
                <a:cs typeface="Arial"/>
              </a:rPr>
              <a:t>-s“ zu erkennen ist)</a:t>
            </a:r>
            <a:r>
              <a:rPr lang="de-DE" sz="1200" b="1" dirty="0">
                <a:latin typeface="Arial"/>
                <a:cs typeface="Arial"/>
              </a:rPr>
              <a:t>. Und im Gegensatz zum Deutschen sind diese Verbformen sehr regelmäßig.</a:t>
            </a:r>
            <a:endParaRPr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326DE019-D80F-DE4C-BEC3-4EC7D1BFB422}" type="slidenum">
              <a:rPr lang="de-DE"/>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Mastertitelformat bearbeiten</a:t>
            </a:r>
            <a:endParaRPr/>
          </a:p>
        </p:txBody>
      </p:sp>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4" name="Datumsplatzhalter 3"/>
          <p:cNvSpPr>
            <a:spLocks noGrp="1"/>
          </p:cNvSpPr>
          <p:nvPr>
            <p:ph type="dt" sz="half" idx="10"/>
          </p:nvPr>
        </p:nvSpPr>
        <p:spPr bwMode="auto"/>
        <p:txBody>
          <a:bodyPr/>
          <a:lstStyle/>
          <a:p>
            <a:pPr>
              <a:defRPr/>
            </a:pPr>
            <a:fld id="{52AD7F38-DAE6-3744-9082-008CC26B9FFC}" type="datetimeFigureOut">
              <a:rPr lang="de-DE"/>
              <a:t>30.03.2022</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D63663F4-21D8-4744-BDC3-3AAA97A3F893}"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Vertikaler Textplatzhalt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52AD7F38-DAE6-3744-9082-008CC26B9FFC}" type="datetimeFigureOut">
              <a:rPr lang="de-DE"/>
              <a:t>30.03.2022</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D63663F4-21D8-4744-BDC3-3AAA97A3F893}"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8724900" y="365125"/>
            <a:ext cx="2628900" cy="5811838"/>
          </a:xfrm>
        </p:spPr>
        <p:txBody>
          <a:bodyPr vert="eaVert"/>
          <a:lstStyle/>
          <a:p>
            <a:pPr>
              <a:defRPr/>
            </a:pPr>
            <a:r>
              <a:rPr lang="de-DE"/>
              <a:t>Mastertitelformat bearbeiten</a:t>
            </a:r>
            <a:endParaRPr/>
          </a:p>
        </p:txBody>
      </p:sp>
      <p:sp>
        <p:nvSpPr>
          <p:cNvPr id="3" name="Vertikaler Textplatzhalter 2"/>
          <p:cNvSpPr>
            <a:spLocks noGrp="1"/>
          </p:cNvSpPr>
          <p:nvPr>
            <p:ph type="body" orient="vert" idx="1"/>
          </p:nvPr>
        </p:nvSpPr>
        <p:spPr bwMode="auto">
          <a:xfrm>
            <a:off x="838200" y="365125"/>
            <a:ext cx="7734300" cy="5811838"/>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52AD7F38-DAE6-3744-9082-008CC26B9FFC}" type="datetimeFigureOut">
              <a:rPr lang="de-DE"/>
              <a:t>30.03.2022</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D63663F4-21D8-4744-BDC3-3AAA97A3F893}"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52AD7F38-DAE6-3744-9082-008CC26B9FFC}" type="datetimeFigureOut">
              <a:rPr lang="de-DE"/>
              <a:t>30.03.2022</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D63663F4-21D8-4744-BDC3-3AAA97A3F893}"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p:spPr>
        <p:txBody>
          <a:bodyPr anchor="b"/>
          <a:lstStyle>
            <a:lvl1pPr>
              <a:defRPr sz="6000"/>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
        <p:nvSpPr>
          <p:cNvPr id="4" name="Datumsplatzhalter 3"/>
          <p:cNvSpPr>
            <a:spLocks noGrp="1"/>
          </p:cNvSpPr>
          <p:nvPr>
            <p:ph type="dt" sz="half" idx="10"/>
          </p:nvPr>
        </p:nvSpPr>
        <p:spPr bwMode="auto"/>
        <p:txBody>
          <a:bodyPr/>
          <a:lstStyle/>
          <a:p>
            <a:pPr>
              <a:defRPr/>
            </a:pPr>
            <a:fld id="{52AD7F38-DAE6-3744-9082-008CC26B9FFC}" type="datetimeFigureOut">
              <a:rPr lang="de-DE"/>
              <a:t>30.03.2022</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D63663F4-21D8-4744-BDC3-3AAA97A3F893}"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0"/>
          </p:nvPr>
        </p:nvSpPr>
        <p:spPr bwMode="auto"/>
        <p:txBody>
          <a:bodyPr/>
          <a:lstStyle/>
          <a:p>
            <a:pPr>
              <a:defRPr/>
            </a:pPr>
            <a:fld id="{52AD7F38-DAE6-3744-9082-008CC26B9FFC}" type="datetimeFigureOut">
              <a:rPr lang="de-DE"/>
              <a:t>30.03.2022</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D63663F4-21D8-4744-BDC3-3AAA97A3F893}"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365125"/>
            <a:ext cx="10515600" cy="1325563"/>
          </a:xfrm>
        </p:spPr>
        <p:txBody>
          <a:bodyPr/>
          <a:lstStyle/>
          <a:p>
            <a:pPr>
              <a:defRPr/>
            </a:pPr>
            <a:r>
              <a:rPr lang="de-DE"/>
              <a:t>Mastertitelformat bearbeiten</a:t>
            </a:r>
            <a:endParaRPr/>
          </a:p>
        </p:txBody>
      </p:sp>
      <p:sp>
        <p:nvSpPr>
          <p:cNvPr id="3"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839788"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172200"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fld id="{52AD7F38-DAE6-3744-9082-008CC26B9FFC}" type="datetimeFigureOut">
              <a:rPr lang="de-DE"/>
              <a:t>30.03.2022</a:t>
            </a:fld>
            <a:endParaRPr lang="de-DE"/>
          </a:p>
        </p:txBody>
      </p:sp>
      <p:sp>
        <p:nvSpPr>
          <p:cNvPr id="8" name="Fußzeilenplatzhalter 7"/>
          <p:cNvSpPr>
            <a:spLocks noGrp="1"/>
          </p:cNvSpPr>
          <p:nvPr>
            <p:ph type="ftr" sz="quarter" idx="11"/>
          </p:nvPr>
        </p:nvSpPr>
        <p:spPr bwMode="auto"/>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D63663F4-21D8-4744-BDC3-3AAA97A3F893}"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52AD7F38-DAE6-3744-9082-008CC26B9FFC}" type="datetimeFigureOut">
              <a:rPr lang="de-DE"/>
              <a:t>30.03.2022</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D63663F4-21D8-4744-BDC3-3AAA97A3F893}"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52AD7F38-DAE6-3744-9082-008CC26B9FFC}" type="datetimeFigureOut">
              <a:rPr lang="de-DE"/>
              <a:t>30.03.2022</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D63663F4-21D8-4744-BDC3-3AAA97A3F893}"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Inhaltsplatzhalt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52AD7F38-DAE6-3744-9082-008CC26B9FFC}" type="datetimeFigureOut">
              <a:rPr lang="de-DE"/>
              <a:t>30.03.2022</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D63663F4-21D8-4744-BDC3-3AAA97A3F893}"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Bildplatzhalt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52AD7F38-DAE6-3744-9082-008CC26B9FFC}" type="datetimeFigureOut">
              <a:rPr lang="de-DE"/>
              <a:t>30.03.2022</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D63663F4-21D8-4744-BDC3-3AAA97A3F893}"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2AD7F38-DAE6-3744-9082-008CC26B9FFC}" type="datetimeFigureOut">
              <a:rPr lang="de-DE"/>
              <a:t>30.03.2022</a:t>
            </a:fld>
            <a:endParaRPr lang="de-DE"/>
          </a:p>
        </p:txBody>
      </p:sp>
      <p:sp>
        <p:nvSpPr>
          <p:cNvPr id="5"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63663F4-21D8-4744-BDC3-3AAA97A3F893}"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reativecommons.org/licenses/by-sa/2.0/" TargetMode="External"/><Relationship Id="rId4" Type="http://schemas.openxmlformats.org/officeDocument/2006/relationships/hyperlink" Target="https://www.flickr.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institutfrancais.de/" TargetMode="Externa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hyperlink" Target="https://www.institutfrancais.de/muenchen/bildung/schule/franzoesisch-ist-mehr" TargetMode="Externa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9.emf"/><Relationship Id="rId5" Type="http://schemas.openxmlformats.org/officeDocument/2006/relationships/hyperlink" Target="https://creativecommons.org/licenses/by/3.0/" TargetMode="External"/><Relationship Id="rId4" Type="http://schemas.openxmlformats.org/officeDocument/2006/relationships/hyperlink" Target="https://www.institutfrancais.de/muenchen/bildung/schule/franzoesisch-ist-meh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s://www.institutfrancais.de/muenchen" TargetMode="External"/><Relationship Id="rId13" Type="http://schemas.openxmlformats.org/officeDocument/2006/relationships/hyperlink" Target="http://www.francophonie.org/" TargetMode="External"/><Relationship Id="rId18" Type="http://schemas.openxmlformats.org/officeDocument/2006/relationships/hyperlink" Target="https://cinefete.de/" TargetMode="External"/><Relationship Id="rId3" Type="http://schemas.openxmlformats.org/officeDocument/2006/relationships/hyperlink" Target="https://www.lehrplanplus.bayern.de/fachprofil/realschule/franzoesisch/auspraegung/franzoesisch" TargetMode="External"/><Relationship Id="rId21" Type="http://schemas.openxmlformats.org/officeDocument/2006/relationships/hyperlink" Target="https://whatthefrance.org/de/" TargetMode="External"/><Relationship Id="rId7" Type="http://schemas.openxmlformats.org/officeDocument/2006/relationships/hyperlink" Target="https://franzl-mebis.de/" TargetMode="External"/><Relationship Id="rId12" Type="http://schemas.openxmlformats.org/officeDocument/2006/relationships/hyperlink" Target="https://youtu.be/onjkygBTxDE" TargetMode="External"/><Relationship Id="rId17" Type="http://schemas.openxmlformats.org/officeDocument/2006/relationships/hyperlink" Target="https://www.buergerfonds.eu/deutsch-franzoesischer-tag-2022" TargetMode="External"/><Relationship Id="rId25" Type="http://schemas.openxmlformats.org/officeDocument/2006/relationships/image" Target="../media/image2.png"/><Relationship Id="rId2" Type="http://schemas.openxmlformats.org/officeDocument/2006/relationships/notesSlide" Target="../notesSlides/notesSlide16.xml"/><Relationship Id="rId16" Type="http://schemas.openxmlformats.org/officeDocument/2006/relationships/hyperlink" Target="https://www.arte.tv/de/videos/RC-014034/karambolage/" TargetMode="External"/><Relationship Id="rId20" Type="http://schemas.openxmlformats.org/officeDocument/2006/relationships/hyperlink" Target="https://app.divercities.eu/capsules/2969" TargetMode="External"/><Relationship Id="rId1" Type="http://schemas.openxmlformats.org/officeDocument/2006/relationships/slideLayout" Target="../slideLayouts/slideLayout1.xml"/><Relationship Id="rId6" Type="http://schemas.openxmlformats.org/officeDocument/2006/relationships/hyperlink" Target="http://www.france-education-international.fr/" TargetMode="External"/><Relationship Id="rId11" Type="http://schemas.openxmlformats.org/officeDocument/2006/relationships/hyperlink" Target="https://www.bjr.de/themen/internationales/isa/see-the-world/franzoesischsprachige-optionen.html" TargetMode="External"/><Relationship Id="rId24" Type="http://schemas.openxmlformats.org/officeDocument/2006/relationships/hyperlink" Target="https://www.marmiton.org/" TargetMode="External"/><Relationship Id="rId5" Type="http://schemas.openxmlformats.org/officeDocument/2006/relationships/hyperlink" Target="https://revisedelf.yj.fr/" TargetMode="External"/><Relationship Id="rId15" Type="http://schemas.openxmlformats.org/officeDocument/2006/relationships/hyperlink" Target="https://www.bundeswettbewerb-fremdsprachen.de/" TargetMode="External"/><Relationship Id="rId23" Type="http://schemas.openxmlformats.org/officeDocument/2006/relationships/hyperlink" Target="https://www.gites-de-france.com/de" TargetMode="External"/><Relationship Id="rId10" Type="http://schemas.openxmlformats.org/officeDocument/2006/relationships/hyperlink" Target="https://www.dfjw.org/" TargetMode="External"/><Relationship Id="rId19" Type="http://schemas.openxmlformats.org/officeDocument/2006/relationships/hyperlink" Target="http://traduction.culture.gouv.fr/url/Result.aspx?to=de&amp;url=https%3A%2F%2Ffetedelamusique.culture.gouv.fr%2F" TargetMode="External"/><Relationship Id="rId4" Type="http://schemas.openxmlformats.org/officeDocument/2006/relationships/hyperlink" Target="https://www.isb.bayern.de/schulartspezifisches/materialien/d/delf-an-der-bayerischen-realschule/" TargetMode="External"/><Relationship Id="rId9" Type="http://schemas.openxmlformats.org/officeDocument/2006/relationships/hyperlink" Target="https://www.dfi-erlangen.de/" TargetMode="External"/><Relationship Id="rId14" Type="http://schemas.openxmlformats.org/officeDocument/2006/relationships/hyperlink" Target="https://internetteamwettbewerb.de/" TargetMode="External"/><Relationship Id="rId22" Type="http://schemas.openxmlformats.org/officeDocument/2006/relationships/hyperlink" Target="https://de.france.fr/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creativecommons.org/publicdomain/zero/1.0/" TargetMode="External"/><Relationship Id="rId5" Type="http://schemas.openxmlformats.org/officeDocument/2006/relationships/hyperlink" Target="https://commons.wikimedia.org/wiki/File:New-Map-Francophone_World.PNG"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creativecommons.org/licenses/by/3.0/" TargetMode="External"/><Relationship Id="rId4" Type="http://schemas.openxmlformats.org/officeDocument/2006/relationships/hyperlink" Target="https://www.gouvernement.fr/search/site/francophoni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km.bayern.de/"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urlaubsguru.at/reisemagazin/" TargetMode="External"/><Relationship Id="rId5" Type="http://schemas.openxmlformats.org/officeDocument/2006/relationships/image" Target="../media/image11.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2.png"/><Relationship Id="rId10" Type="http://schemas.openxmlformats.org/officeDocument/2006/relationships/image" Target="../media/image17.JPEG"/><Relationship Id="rId4" Type="http://schemas.openxmlformats.org/officeDocument/2006/relationships/hyperlink" Target="https://www.france-education-international.fr/" TargetMode="External"/><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feld 5"/>
          <p:cNvSpPr txBox="1"/>
          <p:nvPr/>
        </p:nvSpPr>
        <p:spPr bwMode="auto">
          <a:xfrm>
            <a:off x="0" y="0"/>
            <a:ext cx="12192000" cy="1047426"/>
          </a:xfrm>
          <a:prstGeom prst="rect">
            <a:avLst/>
          </a:prstGeom>
          <a:gradFill>
            <a:gsLst>
              <a:gs pos="0">
                <a:srgbClr val="3252D4"/>
              </a:gs>
              <a:gs pos="46000">
                <a:schemeClr val="accent1">
                  <a:lumMod val="95000"/>
                  <a:lumOff val="5000"/>
                </a:schemeClr>
              </a:gs>
              <a:gs pos="100000">
                <a:schemeClr val="accent1">
                  <a:lumMod val="60000"/>
                </a:schemeClr>
              </a:gs>
            </a:gsLst>
            <a:path path="rect"/>
          </a:gradFill>
        </p:spPr>
        <p:txBody>
          <a:bodyPr wrap="square" rtlCol="0">
            <a:spAutoFit/>
          </a:bodyPr>
          <a:lstStyle/>
          <a:p>
            <a:pPr>
              <a:defRPr/>
            </a:pPr>
            <a:endParaRPr lang="de-DE"/>
          </a:p>
        </p:txBody>
      </p:sp>
      <p:sp>
        <p:nvSpPr>
          <p:cNvPr id="7" name="Textfeld 6"/>
          <p:cNvSpPr txBox="1"/>
          <p:nvPr/>
        </p:nvSpPr>
        <p:spPr bwMode="auto">
          <a:xfrm>
            <a:off x="0" y="5810574"/>
            <a:ext cx="12192000" cy="1047426"/>
          </a:xfrm>
          <a:prstGeom prst="rect">
            <a:avLst/>
          </a:prstGeom>
          <a:gradFill>
            <a:gsLst>
              <a:gs pos="0">
                <a:srgbClr val="E60000"/>
              </a:gs>
              <a:gs pos="46000">
                <a:srgbClr val="E60000">
                  <a:lumMod val="95000"/>
                  <a:lumOff val="5000"/>
                </a:srgbClr>
              </a:gs>
              <a:gs pos="100000">
                <a:srgbClr val="CD0000">
                  <a:lumMod val="60000"/>
                </a:srgbClr>
              </a:gs>
            </a:gsLst>
            <a:path path="rect"/>
          </a:gradFill>
        </p:spPr>
        <p:txBody>
          <a:bodyPr wrap="square" rtlCol="0">
            <a:spAutoFit/>
          </a:bodyPr>
          <a:lstStyle/>
          <a:p>
            <a:pPr>
              <a:defRPr/>
            </a:pPr>
            <a:endParaRPr lang="de-DE"/>
          </a:p>
        </p:txBody>
      </p:sp>
      <p:sp>
        <p:nvSpPr>
          <p:cNvPr id="8" name="Textfeld 7"/>
          <p:cNvSpPr txBox="1"/>
          <p:nvPr/>
        </p:nvSpPr>
        <p:spPr bwMode="auto">
          <a:xfrm>
            <a:off x="2167035" y="-12834"/>
            <a:ext cx="7857930" cy="1077218"/>
          </a:xfrm>
          <a:prstGeom prst="rect">
            <a:avLst/>
          </a:prstGeom>
          <a:noFill/>
        </p:spPr>
        <p:txBody>
          <a:bodyPr wrap="square" rtlCol="0">
            <a:spAutoFit/>
          </a:bodyPr>
          <a:lstStyle/>
          <a:p>
            <a:pPr algn="ctr">
              <a:defRPr/>
            </a:pPr>
            <a:r>
              <a:rPr lang="de-DE" sz="4000" b="1">
                <a:solidFill>
                  <a:schemeClr val="bg1"/>
                </a:solidFill>
                <a:latin typeface="Constantia"/>
              </a:rPr>
              <a:t> </a:t>
            </a:r>
            <a:r>
              <a:rPr lang="de-DE" sz="6400" b="1">
                <a:solidFill>
                  <a:schemeClr val="bg1"/>
                </a:solidFill>
                <a:latin typeface="Constantia"/>
              </a:rPr>
              <a:t>Französisch</a:t>
            </a:r>
            <a:r>
              <a:rPr lang="de-DE" sz="4000"/>
              <a:t> </a:t>
            </a:r>
            <a:endParaRPr/>
          </a:p>
        </p:txBody>
      </p:sp>
      <p:sp>
        <p:nvSpPr>
          <p:cNvPr id="9" name="Textfeld 8"/>
          <p:cNvSpPr txBox="1"/>
          <p:nvPr/>
        </p:nvSpPr>
        <p:spPr bwMode="auto">
          <a:xfrm>
            <a:off x="2167035" y="6021288"/>
            <a:ext cx="7857930" cy="584775"/>
          </a:xfrm>
          <a:prstGeom prst="rect">
            <a:avLst/>
          </a:prstGeom>
          <a:noFill/>
        </p:spPr>
        <p:txBody>
          <a:bodyPr wrap="square" rtlCol="0">
            <a:spAutoFit/>
          </a:bodyPr>
          <a:lstStyle/>
          <a:p>
            <a:pPr algn="ctr">
              <a:defRPr/>
            </a:pPr>
            <a:r>
              <a:rPr lang="de-DE" sz="3200" b="1" dirty="0">
                <a:solidFill>
                  <a:schemeClr val="bg1"/>
                </a:solidFill>
                <a:latin typeface="Constantia"/>
              </a:rPr>
              <a:t>Wahlpflichtfachgruppe IIIa</a:t>
            </a:r>
            <a:endParaRPr lang="de-DE" sz="3200" dirty="0"/>
          </a:p>
        </p:txBody>
      </p:sp>
      <p:pic>
        <p:nvPicPr>
          <p:cNvPr id="4" name="Grafik 3">
            <a:extLst>
              <a:ext uri="{FF2B5EF4-FFF2-40B4-BE49-F238E27FC236}">
                <a16:creationId xmlns:a16="http://schemas.microsoft.com/office/drawing/2014/main" id="{A730B47E-9C0E-DE44-8580-858E497D26C9}"/>
              </a:ext>
            </a:extLst>
          </p:cNvPr>
          <p:cNvPicPr>
            <a:picLocks noChangeAspect="1"/>
          </p:cNvPicPr>
          <p:nvPr/>
        </p:nvPicPr>
        <p:blipFill>
          <a:blip r:embed="rId3"/>
          <a:stretch>
            <a:fillRect/>
          </a:stretch>
        </p:blipFill>
        <p:spPr>
          <a:xfrm>
            <a:off x="2702082" y="1164620"/>
            <a:ext cx="6787837" cy="4528760"/>
          </a:xfrm>
          <a:prstGeom prst="rect">
            <a:avLst/>
          </a:prstGeom>
          <a:ln>
            <a:noFill/>
          </a:ln>
          <a:effectLst>
            <a:softEdge rad="112500"/>
          </a:effectLst>
        </p:spPr>
      </p:pic>
      <p:sp>
        <p:nvSpPr>
          <p:cNvPr id="5" name="Textfeld 4">
            <a:extLst>
              <a:ext uri="{FF2B5EF4-FFF2-40B4-BE49-F238E27FC236}">
                <a16:creationId xmlns:a16="http://schemas.microsoft.com/office/drawing/2014/main" id="{C0356DB9-C118-6343-B5D1-BDDA680D4F85}"/>
              </a:ext>
            </a:extLst>
          </p:cNvPr>
          <p:cNvSpPr txBox="1"/>
          <p:nvPr/>
        </p:nvSpPr>
        <p:spPr>
          <a:xfrm>
            <a:off x="5237432" y="5569777"/>
            <a:ext cx="2212465" cy="276999"/>
          </a:xfrm>
          <a:prstGeom prst="rect">
            <a:avLst/>
          </a:prstGeom>
          <a:noFill/>
        </p:spPr>
        <p:txBody>
          <a:bodyPr wrap="none" rtlCol="0">
            <a:spAutoFit/>
          </a:bodyPr>
          <a:lstStyle/>
          <a:p>
            <a:r>
              <a:rPr lang="de-DE" sz="1200" dirty="0">
                <a:solidFill>
                  <a:schemeClr val="bg1">
                    <a:lumMod val="50000"/>
                  </a:schemeClr>
                </a:solidFill>
                <a:hlinkClick r:id="rId4">
                  <a:extLst>
                    <a:ext uri="{A12FA001-AC4F-418D-AE19-62706E023703}">
                      <ahyp:hlinkClr xmlns:ahyp="http://schemas.microsoft.com/office/drawing/2018/hyperlinkcolor" val="tx"/>
                    </a:ext>
                  </a:extLst>
                </a:hlinkClick>
              </a:rPr>
              <a:t>hepingting / Flickr </a:t>
            </a:r>
            <a:r>
              <a:rPr lang="de-DE" sz="1200" dirty="0">
                <a:solidFill>
                  <a:schemeClr val="bg1">
                    <a:lumMod val="50000"/>
                  </a:schemeClr>
                </a:solidFill>
              </a:rPr>
              <a:t>, </a:t>
            </a:r>
            <a:r>
              <a:rPr lang="de-DE" sz="1200" dirty="0">
                <a:solidFill>
                  <a:schemeClr val="bg1">
                    <a:lumMod val="50000"/>
                  </a:schemeClr>
                </a:solidFill>
                <a:hlinkClick r:id="rId5">
                  <a:extLst>
                    <a:ext uri="{A12FA001-AC4F-418D-AE19-62706E023703}">
                      <ahyp:hlinkClr xmlns:ahyp="http://schemas.microsoft.com/office/drawing/2018/hyperlinkcolor" val="tx"/>
                    </a:ext>
                  </a:extLst>
                </a:hlinkClick>
              </a:rPr>
              <a:t>CC BY-SA 2.0</a:t>
            </a:r>
            <a:endParaRPr lang="de-DE" sz="1200" dirty="0">
              <a:solidFill>
                <a:schemeClr val="bg1">
                  <a:lumMod val="50000"/>
                </a:schemeClr>
              </a:solidFill>
            </a:endParaRPr>
          </a:p>
        </p:txBody>
      </p:sp>
      <p:pic>
        <p:nvPicPr>
          <p:cNvPr id="1026" name="Picture 2">
            <a:extLst>
              <a:ext uri="{FF2B5EF4-FFF2-40B4-BE49-F238E27FC236}">
                <a16:creationId xmlns:a16="http://schemas.microsoft.com/office/drawing/2014/main" id="{6DFCD6FE-D532-476E-AEB3-DA26914978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9365" y="4164861"/>
            <a:ext cx="2702082" cy="16287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
            <a:extLst>
              <a:ext uri="{FF2B5EF4-FFF2-40B4-BE49-F238E27FC236}">
                <a16:creationId xmlns:a16="http://schemas.microsoft.com/office/drawing/2014/main" id="{CFBBB926-9E3B-E440-8B9E-EB8BD00E5DC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35147" y="1048572"/>
            <a:ext cx="2031887" cy="756051"/>
          </a:xfrm>
          <a:prstGeom prst="rect">
            <a:avLst/>
          </a:prstGeom>
        </p:spPr>
      </p:pic>
      <p:sp>
        <p:nvSpPr>
          <p:cNvPr id="2" name="Titel 1"/>
          <p:cNvSpPr>
            <a:spLocks noGrp="1"/>
          </p:cNvSpPr>
          <p:nvPr>
            <p:ph type="ctrTitle"/>
          </p:nvPr>
        </p:nvSpPr>
        <p:spPr bwMode="auto">
          <a:xfrm>
            <a:off x="135148" y="1628800"/>
            <a:ext cx="11617140" cy="1920450"/>
          </a:xfrm>
        </p:spPr>
        <p:txBody>
          <a:bodyPr>
            <a:noAutofit/>
          </a:bodyPr>
          <a:lstStyle/>
          <a:p>
            <a:pPr>
              <a:lnSpc>
                <a:spcPts val="3500"/>
              </a:lnSpc>
              <a:defRPr/>
            </a:pPr>
            <a:r>
              <a:rPr lang="de-DE" sz="2300" b="1" u="sng" dirty="0">
                <a:latin typeface="Arial"/>
                <a:cs typeface="Arial"/>
              </a:rPr>
              <a:t>Quelles </a:t>
            </a:r>
            <a:r>
              <a:rPr lang="de-DE" sz="2300" b="1" u="sng" dirty="0" err="1">
                <a:latin typeface="Arial"/>
                <a:cs typeface="Arial"/>
              </a:rPr>
              <a:t>langues</a:t>
            </a:r>
            <a:r>
              <a:rPr lang="de-DE" sz="2300" b="1" u="sng" dirty="0">
                <a:latin typeface="Arial"/>
                <a:cs typeface="Arial"/>
              </a:rPr>
              <a:t> </a:t>
            </a:r>
            <a:r>
              <a:rPr lang="de-DE" sz="2300" b="1" u="sng" dirty="0" err="1">
                <a:latin typeface="Arial"/>
                <a:cs typeface="Arial"/>
              </a:rPr>
              <a:t>parlez-vous</a:t>
            </a:r>
            <a:r>
              <a:rPr lang="de-DE" sz="2300" b="1" u="sng" dirty="0">
                <a:latin typeface="Arial"/>
                <a:cs typeface="Arial"/>
              </a:rPr>
              <a:t> ? </a:t>
            </a:r>
            <a:r>
              <a:rPr lang="de-DE" sz="2300" b="1" u="sng" dirty="0" err="1">
                <a:latin typeface="Arial"/>
                <a:cs typeface="Arial"/>
              </a:rPr>
              <a:t>Quels</a:t>
            </a:r>
            <a:r>
              <a:rPr lang="de-DE" sz="2300" b="1" u="sng" dirty="0">
                <a:latin typeface="Arial"/>
                <a:cs typeface="Arial"/>
              </a:rPr>
              <a:t> </a:t>
            </a:r>
            <a:r>
              <a:rPr lang="de-DE" sz="2300" b="1" u="sng" dirty="0" err="1">
                <a:latin typeface="Arial"/>
                <a:cs typeface="Arial"/>
              </a:rPr>
              <a:t>mots</a:t>
            </a:r>
            <a:r>
              <a:rPr lang="de-DE" sz="2300" b="1" u="sng" dirty="0">
                <a:latin typeface="Arial"/>
                <a:cs typeface="Arial"/>
              </a:rPr>
              <a:t> français y </a:t>
            </a:r>
            <a:r>
              <a:rPr lang="de-DE" sz="2300" b="1" u="sng" dirty="0" err="1">
                <a:latin typeface="Arial"/>
                <a:cs typeface="Arial"/>
              </a:rPr>
              <a:t>trouve</a:t>
            </a:r>
            <a:r>
              <a:rPr lang="de-DE" sz="2300" b="1" u="sng" dirty="0">
                <a:latin typeface="Arial"/>
                <a:cs typeface="Arial"/>
              </a:rPr>
              <a:t>-t-on ?</a:t>
            </a:r>
            <a:br>
              <a:rPr lang="de-DE" sz="2300" b="1" dirty="0">
                <a:latin typeface="Arial"/>
                <a:cs typeface="Arial"/>
              </a:rPr>
            </a:br>
            <a:r>
              <a:rPr lang="de-DE" sz="2300" b="1" dirty="0" err="1">
                <a:latin typeface="Arial"/>
                <a:cs typeface="Arial"/>
              </a:rPr>
              <a:t>afghan</a:t>
            </a:r>
            <a:r>
              <a:rPr lang="de-DE" sz="2300" b="1" dirty="0">
                <a:latin typeface="Arial"/>
                <a:cs typeface="Arial"/>
              </a:rPr>
              <a:t> / </a:t>
            </a:r>
            <a:r>
              <a:rPr lang="de-DE" sz="2300" b="1" dirty="0" err="1">
                <a:latin typeface="Arial"/>
                <a:cs typeface="Arial"/>
              </a:rPr>
              <a:t>allemand</a:t>
            </a:r>
            <a:r>
              <a:rPr lang="de-DE" sz="2300" b="1" dirty="0">
                <a:latin typeface="Arial"/>
                <a:cs typeface="Arial"/>
              </a:rPr>
              <a:t> / </a:t>
            </a:r>
            <a:r>
              <a:rPr lang="de-DE" sz="2300" b="1" dirty="0" err="1">
                <a:latin typeface="Arial"/>
                <a:cs typeface="Arial"/>
              </a:rPr>
              <a:t>albanais</a:t>
            </a:r>
            <a:r>
              <a:rPr lang="de-DE" sz="2300" b="1" dirty="0">
                <a:latin typeface="Arial"/>
                <a:cs typeface="Arial"/>
              </a:rPr>
              <a:t> / </a:t>
            </a:r>
            <a:r>
              <a:rPr lang="de-DE" sz="2300" b="1" dirty="0" err="1">
                <a:latin typeface="Arial"/>
                <a:cs typeface="Arial"/>
              </a:rPr>
              <a:t>anglais</a:t>
            </a:r>
            <a:r>
              <a:rPr lang="de-DE" sz="2300" b="1" dirty="0">
                <a:latin typeface="Arial"/>
                <a:cs typeface="Arial"/>
              </a:rPr>
              <a:t> / </a:t>
            </a:r>
            <a:r>
              <a:rPr lang="de-DE" sz="2300" b="1" dirty="0" err="1">
                <a:latin typeface="Arial"/>
                <a:cs typeface="Arial"/>
              </a:rPr>
              <a:t>arabe</a:t>
            </a:r>
            <a:r>
              <a:rPr lang="de-DE" sz="2300" b="1" dirty="0">
                <a:latin typeface="Arial"/>
                <a:cs typeface="Arial"/>
              </a:rPr>
              <a:t> / </a:t>
            </a:r>
            <a:r>
              <a:rPr lang="de-DE" sz="2300" b="1" dirty="0" err="1">
                <a:latin typeface="Arial"/>
                <a:cs typeface="Arial"/>
              </a:rPr>
              <a:t>bavarois</a:t>
            </a:r>
            <a:r>
              <a:rPr lang="de-DE" sz="2300" b="1" dirty="0">
                <a:latin typeface="Arial"/>
                <a:cs typeface="Arial"/>
              </a:rPr>
              <a:t> / </a:t>
            </a:r>
            <a:r>
              <a:rPr lang="de-DE" sz="2300" b="1" dirty="0" err="1">
                <a:latin typeface="Arial"/>
                <a:cs typeface="Arial"/>
              </a:rPr>
              <a:t>bosniaque</a:t>
            </a:r>
            <a:r>
              <a:rPr lang="de-DE" sz="2300" b="1" dirty="0">
                <a:latin typeface="Arial"/>
                <a:cs typeface="Arial"/>
              </a:rPr>
              <a:t> / </a:t>
            </a:r>
            <a:r>
              <a:rPr lang="de-DE" sz="2300" b="1" dirty="0" err="1">
                <a:latin typeface="Arial"/>
                <a:cs typeface="Arial"/>
              </a:rPr>
              <a:t>bulgare</a:t>
            </a:r>
            <a:r>
              <a:rPr lang="de-DE" sz="2300" b="1" dirty="0">
                <a:latin typeface="Arial"/>
                <a:cs typeface="Arial"/>
              </a:rPr>
              <a:t> / </a:t>
            </a:r>
            <a:br>
              <a:rPr lang="de-DE" sz="2300" b="1" dirty="0">
                <a:latin typeface="Arial"/>
                <a:cs typeface="Arial"/>
              </a:rPr>
            </a:br>
            <a:r>
              <a:rPr lang="de-DE" sz="2300" b="1" dirty="0" err="1">
                <a:latin typeface="Arial"/>
                <a:cs typeface="Arial"/>
              </a:rPr>
              <a:t>croate</a:t>
            </a:r>
            <a:r>
              <a:rPr lang="de-DE" sz="2300" b="1" dirty="0">
                <a:latin typeface="Arial"/>
                <a:cs typeface="Arial"/>
              </a:rPr>
              <a:t> / </a:t>
            </a:r>
            <a:r>
              <a:rPr lang="de-DE" sz="2300" b="1" dirty="0" err="1">
                <a:latin typeface="Arial"/>
                <a:cs typeface="Arial"/>
              </a:rPr>
              <a:t>espagnol</a:t>
            </a:r>
            <a:r>
              <a:rPr lang="de-DE" sz="2300" b="1" dirty="0">
                <a:latin typeface="Arial"/>
                <a:cs typeface="Arial"/>
              </a:rPr>
              <a:t> / </a:t>
            </a:r>
            <a:r>
              <a:rPr lang="de-DE" sz="2300" b="1" dirty="0" err="1">
                <a:latin typeface="Arial"/>
                <a:cs typeface="Arial"/>
              </a:rPr>
              <a:t>franconien</a:t>
            </a:r>
            <a:r>
              <a:rPr lang="de-DE" sz="2300" b="1" dirty="0">
                <a:latin typeface="Arial"/>
                <a:cs typeface="Arial"/>
              </a:rPr>
              <a:t> / </a:t>
            </a:r>
            <a:r>
              <a:rPr lang="de-DE" sz="2300" b="1" dirty="0" err="1">
                <a:latin typeface="Arial"/>
                <a:cs typeface="Arial"/>
              </a:rPr>
              <a:t>grec</a:t>
            </a:r>
            <a:r>
              <a:rPr lang="de-DE" sz="2300" b="1" dirty="0">
                <a:latin typeface="Arial"/>
                <a:cs typeface="Arial"/>
              </a:rPr>
              <a:t> / </a:t>
            </a:r>
            <a:r>
              <a:rPr lang="de-DE" sz="2300" b="1" dirty="0" err="1">
                <a:latin typeface="Arial"/>
                <a:cs typeface="Arial"/>
              </a:rPr>
              <a:t>italien</a:t>
            </a:r>
            <a:r>
              <a:rPr lang="de-DE" sz="2300" b="1" dirty="0">
                <a:latin typeface="Arial"/>
                <a:cs typeface="Arial"/>
              </a:rPr>
              <a:t> / </a:t>
            </a:r>
            <a:r>
              <a:rPr lang="de-DE" sz="2300" b="1" dirty="0" err="1">
                <a:latin typeface="Arial"/>
                <a:cs typeface="Arial"/>
              </a:rPr>
              <a:t>néerlandais</a:t>
            </a:r>
            <a:r>
              <a:rPr lang="de-DE" sz="2300" b="1" dirty="0">
                <a:latin typeface="Arial"/>
                <a:cs typeface="Arial"/>
              </a:rPr>
              <a:t> / </a:t>
            </a:r>
            <a:r>
              <a:rPr lang="de-DE" sz="2300" b="1" dirty="0" err="1">
                <a:latin typeface="Arial"/>
                <a:cs typeface="Arial"/>
              </a:rPr>
              <a:t>polonais</a:t>
            </a:r>
            <a:r>
              <a:rPr lang="de-DE" sz="2300" b="1" dirty="0">
                <a:latin typeface="Arial"/>
                <a:cs typeface="Arial"/>
              </a:rPr>
              <a:t> /</a:t>
            </a:r>
            <a:br>
              <a:rPr lang="de-DE" sz="2300" b="1" dirty="0">
                <a:latin typeface="Arial"/>
                <a:cs typeface="Arial"/>
              </a:rPr>
            </a:br>
            <a:r>
              <a:rPr lang="de-DE" sz="2300" b="1" dirty="0" err="1">
                <a:latin typeface="Arial"/>
                <a:cs typeface="Arial"/>
              </a:rPr>
              <a:t>portugais</a:t>
            </a:r>
            <a:r>
              <a:rPr lang="de-DE" sz="2300" b="1" dirty="0">
                <a:latin typeface="Arial"/>
                <a:cs typeface="Arial"/>
              </a:rPr>
              <a:t> / </a:t>
            </a:r>
            <a:r>
              <a:rPr lang="de-DE" sz="2300" b="1" dirty="0" err="1">
                <a:latin typeface="Arial"/>
                <a:cs typeface="Arial"/>
              </a:rPr>
              <a:t>roumain</a:t>
            </a:r>
            <a:r>
              <a:rPr lang="de-DE" sz="2300" b="1" dirty="0">
                <a:latin typeface="Arial"/>
                <a:cs typeface="Arial"/>
              </a:rPr>
              <a:t> / </a:t>
            </a:r>
            <a:r>
              <a:rPr lang="de-DE" sz="2300" b="1" dirty="0" err="1">
                <a:latin typeface="Arial"/>
                <a:cs typeface="Arial"/>
              </a:rPr>
              <a:t>russe</a:t>
            </a:r>
            <a:r>
              <a:rPr lang="de-DE" sz="2300" b="1" dirty="0">
                <a:latin typeface="Arial"/>
                <a:cs typeface="Arial"/>
              </a:rPr>
              <a:t> / </a:t>
            </a:r>
            <a:r>
              <a:rPr lang="de-DE" sz="2300" b="1" dirty="0" err="1">
                <a:latin typeface="Arial"/>
                <a:cs typeface="Arial"/>
              </a:rPr>
              <a:t>turc</a:t>
            </a:r>
            <a:r>
              <a:rPr lang="de-DE" sz="2300" b="1" dirty="0">
                <a:latin typeface="Arial"/>
                <a:cs typeface="Arial"/>
              </a:rPr>
              <a:t> / </a:t>
            </a:r>
            <a:r>
              <a:rPr lang="de-DE" sz="2300" b="1" dirty="0" err="1">
                <a:latin typeface="Arial"/>
                <a:cs typeface="Arial"/>
              </a:rPr>
              <a:t>serbe</a:t>
            </a:r>
            <a:r>
              <a:rPr lang="de-DE" sz="2300" b="1" dirty="0">
                <a:latin typeface="Arial"/>
                <a:cs typeface="Arial"/>
              </a:rPr>
              <a:t> / </a:t>
            </a:r>
            <a:r>
              <a:rPr lang="de-DE" sz="2300" b="1" dirty="0" err="1">
                <a:latin typeface="Arial"/>
                <a:cs typeface="Arial"/>
              </a:rPr>
              <a:t>souabe</a:t>
            </a:r>
            <a:r>
              <a:rPr lang="de-DE" sz="2300" b="1" dirty="0">
                <a:latin typeface="Arial"/>
                <a:cs typeface="Arial"/>
              </a:rPr>
              <a:t> / </a:t>
            </a:r>
            <a:r>
              <a:rPr lang="de-DE" sz="2300" b="1" dirty="0" err="1">
                <a:latin typeface="Arial"/>
                <a:cs typeface="Arial"/>
              </a:rPr>
              <a:t>syrien</a:t>
            </a:r>
            <a:r>
              <a:rPr lang="de-DE" sz="2300" b="1" dirty="0">
                <a:latin typeface="Arial"/>
                <a:cs typeface="Arial"/>
              </a:rPr>
              <a:t> / …</a:t>
            </a:r>
            <a:endParaRPr dirty="0"/>
          </a:p>
        </p:txBody>
      </p:sp>
      <p:sp>
        <p:nvSpPr>
          <p:cNvPr id="6" name="Textfeld 5"/>
          <p:cNvSpPr txBox="1"/>
          <p:nvPr/>
        </p:nvSpPr>
        <p:spPr bwMode="auto">
          <a:xfrm>
            <a:off x="0" y="0"/>
            <a:ext cx="12192000" cy="1047426"/>
          </a:xfrm>
          <a:prstGeom prst="rect">
            <a:avLst/>
          </a:prstGeom>
          <a:gradFill>
            <a:gsLst>
              <a:gs pos="0">
                <a:srgbClr val="3252D4"/>
              </a:gs>
              <a:gs pos="46000">
                <a:schemeClr val="accent1">
                  <a:lumMod val="95000"/>
                  <a:lumOff val="5000"/>
                </a:schemeClr>
              </a:gs>
              <a:gs pos="100000">
                <a:schemeClr val="accent1">
                  <a:lumMod val="60000"/>
                </a:schemeClr>
              </a:gs>
            </a:gsLst>
            <a:path path="rect"/>
          </a:gradFill>
        </p:spPr>
        <p:txBody>
          <a:bodyPr wrap="square" rtlCol="0">
            <a:spAutoFit/>
          </a:bodyPr>
          <a:lstStyle/>
          <a:p>
            <a:pPr>
              <a:defRPr/>
            </a:pPr>
            <a:endParaRPr lang="de-DE"/>
          </a:p>
        </p:txBody>
      </p:sp>
      <p:sp>
        <p:nvSpPr>
          <p:cNvPr id="7" name="Textfeld 6"/>
          <p:cNvSpPr txBox="1"/>
          <p:nvPr/>
        </p:nvSpPr>
        <p:spPr bwMode="auto">
          <a:xfrm>
            <a:off x="0" y="5810574"/>
            <a:ext cx="12192000" cy="1047426"/>
          </a:xfrm>
          <a:prstGeom prst="rect">
            <a:avLst/>
          </a:prstGeom>
          <a:gradFill>
            <a:gsLst>
              <a:gs pos="0">
                <a:srgbClr val="E60000"/>
              </a:gs>
              <a:gs pos="46000">
                <a:srgbClr val="E60000">
                  <a:lumMod val="95000"/>
                  <a:lumOff val="5000"/>
                </a:srgbClr>
              </a:gs>
              <a:gs pos="100000">
                <a:srgbClr val="CD0000">
                  <a:lumMod val="60000"/>
                </a:srgbClr>
              </a:gs>
            </a:gsLst>
            <a:path path="rect"/>
          </a:gradFill>
        </p:spPr>
        <p:txBody>
          <a:bodyPr wrap="square" rtlCol="0">
            <a:spAutoFit/>
          </a:bodyPr>
          <a:lstStyle/>
          <a:p>
            <a:pPr>
              <a:defRPr/>
            </a:pPr>
            <a:endParaRPr lang="de-DE"/>
          </a:p>
        </p:txBody>
      </p:sp>
      <p:sp>
        <p:nvSpPr>
          <p:cNvPr id="8" name="Textfeld 7"/>
          <p:cNvSpPr txBox="1"/>
          <p:nvPr/>
        </p:nvSpPr>
        <p:spPr bwMode="auto">
          <a:xfrm>
            <a:off x="135147" y="68208"/>
            <a:ext cx="11921884" cy="822995"/>
          </a:xfrm>
          <a:prstGeom prst="rect">
            <a:avLst/>
          </a:prstGeom>
          <a:noFill/>
        </p:spPr>
        <p:txBody>
          <a:bodyPr wrap="square" rtlCol="0">
            <a:spAutoFit/>
          </a:bodyPr>
          <a:lstStyle/>
          <a:p>
            <a:pPr algn="ctr">
              <a:defRPr/>
            </a:pPr>
            <a:r>
              <a:rPr lang="de-DE" sz="2800" b="1">
                <a:solidFill>
                  <a:schemeClr val="bg1"/>
                </a:solidFill>
                <a:latin typeface="Constantia"/>
              </a:rPr>
              <a:t> </a:t>
            </a:r>
            <a:r>
              <a:rPr lang="de-DE" sz="4800" b="1">
                <a:solidFill>
                  <a:schemeClr val="bg1"/>
                </a:solidFill>
                <a:latin typeface="Constantia"/>
              </a:rPr>
              <a:t>Le français et vos langues</a:t>
            </a:r>
            <a:endParaRPr lang="de-DE" sz="2800"/>
          </a:p>
        </p:txBody>
      </p:sp>
      <p:sp>
        <p:nvSpPr>
          <p:cNvPr id="9" name="Textfeld 8"/>
          <p:cNvSpPr txBox="1"/>
          <p:nvPr/>
        </p:nvSpPr>
        <p:spPr bwMode="auto">
          <a:xfrm>
            <a:off x="2167034" y="6021288"/>
            <a:ext cx="7857965" cy="579155"/>
          </a:xfrm>
          <a:prstGeom prst="rect">
            <a:avLst/>
          </a:prstGeom>
          <a:noFill/>
        </p:spPr>
        <p:txBody>
          <a:bodyPr wrap="square" rtlCol="0">
            <a:spAutoFit/>
          </a:bodyPr>
          <a:lstStyle/>
          <a:p>
            <a:pPr algn="ctr">
              <a:defRPr/>
            </a:pPr>
            <a:r>
              <a:rPr lang="de-DE" sz="3200" b="1" dirty="0">
                <a:solidFill>
                  <a:schemeClr val="bg1"/>
                </a:solidFill>
                <a:latin typeface="Constantia"/>
              </a:rPr>
              <a:t>Französisch und Ihre Sprachen</a:t>
            </a:r>
            <a:endParaRPr lang="de-DE" sz="3200" dirty="0"/>
          </a:p>
        </p:txBody>
      </p:sp>
      <p:sp>
        <p:nvSpPr>
          <p:cNvPr id="10" name="Titel 1"/>
          <p:cNvSpPr txBox="1"/>
          <p:nvPr/>
        </p:nvSpPr>
        <p:spPr bwMode="auto">
          <a:xfrm>
            <a:off x="135147" y="3501008"/>
            <a:ext cx="11959580" cy="1920449"/>
          </a:xfrm>
          <a:prstGeom prst="rect">
            <a:avLst/>
          </a:prstGeom>
        </p:spPr>
        <p:txBody>
          <a:bodyPr vert="horz" lIns="91440" tIns="45720" rIns="91440" bIns="45720" rtlCol="0" anchor="b">
            <a:noAutofit/>
          </a:bodyPr>
          <a:lstStyle>
            <a:lvl1pPr algn="ctr" defTabSz="914400">
              <a:lnSpc>
                <a:spcPct val="90000"/>
              </a:lnSpc>
              <a:spcBef>
                <a:spcPts val="0"/>
              </a:spcBef>
              <a:buNone/>
              <a:defRPr sz="6000">
                <a:solidFill>
                  <a:schemeClr val="tx1"/>
                </a:solidFill>
                <a:latin typeface="+mj-lt"/>
                <a:ea typeface="+mj-ea"/>
                <a:cs typeface="+mj-cs"/>
              </a:defRPr>
            </a:lvl1pPr>
          </a:lstStyle>
          <a:p>
            <a:pPr>
              <a:lnSpc>
                <a:spcPts val="3500"/>
              </a:lnSpc>
              <a:defRPr/>
            </a:pPr>
            <a:r>
              <a:rPr lang="de-DE" sz="2300" u="sng" dirty="0">
                <a:latin typeface="Arial"/>
                <a:cs typeface="Arial"/>
              </a:rPr>
              <a:t>Welche Sprachen sprechen Sie? Welche französischen Wörter gibt es darin?</a:t>
            </a:r>
            <a:br>
              <a:rPr lang="de-DE" sz="2300" dirty="0">
                <a:latin typeface="Arial"/>
                <a:cs typeface="Arial"/>
              </a:rPr>
            </a:br>
            <a:r>
              <a:rPr lang="de-DE" sz="2300" dirty="0">
                <a:latin typeface="Arial"/>
                <a:cs typeface="Arial"/>
              </a:rPr>
              <a:t>Afghanisch / Deutsch / Albanisch / Englisch / Arabisch / Bairisch / Bosnisch / Bulgarisch / Kroatisch / Spanisch / Fränkisch / Griechisch / Italienisch / Niederländisch / Polnisch /</a:t>
            </a:r>
            <a:br>
              <a:rPr lang="de-DE" sz="2300" dirty="0">
                <a:latin typeface="Arial"/>
                <a:cs typeface="Arial"/>
              </a:rPr>
            </a:br>
            <a:r>
              <a:rPr lang="de-DE" sz="2300" dirty="0">
                <a:latin typeface="Arial"/>
                <a:cs typeface="Arial"/>
              </a:rPr>
              <a:t>Portugiesisch / Rumänisch / Russisch / Türkisch / Serbisch / Schwäbisch / Syrisch / …</a:t>
            </a:r>
            <a:endParaRPr dirty="0"/>
          </a:p>
        </p:txBody>
      </p:sp>
      <p:pic>
        <p:nvPicPr>
          <p:cNvPr id="12" name="Picture 2">
            <a:extLst>
              <a:ext uri="{FF2B5EF4-FFF2-40B4-BE49-F238E27FC236}">
                <a16:creationId xmlns:a16="http://schemas.microsoft.com/office/drawing/2014/main" id="{C63BB51A-BDB6-4526-B118-8654A7C217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1656" y="5421456"/>
            <a:ext cx="1621184" cy="9772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feld 5"/>
          <p:cNvSpPr txBox="1"/>
          <p:nvPr/>
        </p:nvSpPr>
        <p:spPr bwMode="auto">
          <a:xfrm>
            <a:off x="0" y="0"/>
            <a:ext cx="12192000" cy="1047426"/>
          </a:xfrm>
          <a:prstGeom prst="rect">
            <a:avLst/>
          </a:prstGeom>
          <a:gradFill>
            <a:gsLst>
              <a:gs pos="0">
                <a:srgbClr val="3252D4"/>
              </a:gs>
              <a:gs pos="46000">
                <a:schemeClr val="accent1">
                  <a:lumMod val="95000"/>
                  <a:lumOff val="5000"/>
                </a:schemeClr>
              </a:gs>
              <a:gs pos="100000">
                <a:schemeClr val="accent1">
                  <a:lumMod val="60000"/>
                </a:schemeClr>
              </a:gs>
            </a:gsLst>
            <a:path path="rect"/>
          </a:gradFill>
        </p:spPr>
        <p:txBody>
          <a:bodyPr wrap="square" rtlCol="0">
            <a:spAutoFit/>
          </a:bodyPr>
          <a:lstStyle/>
          <a:p>
            <a:pPr>
              <a:defRPr/>
            </a:pPr>
            <a:endParaRPr lang="de-DE"/>
          </a:p>
        </p:txBody>
      </p:sp>
      <p:sp>
        <p:nvSpPr>
          <p:cNvPr id="7" name="Textfeld 6"/>
          <p:cNvSpPr txBox="1"/>
          <p:nvPr/>
        </p:nvSpPr>
        <p:spPr bwMode="auto">
          <a:xfrm>
            <a:off x="0" y="5810574"/>
            <a:ext cx="12192000" cy="1047426"/>
          </a:xfrm>
          <a:prstGeom prst="rect">
            <a:avLst/>
          </a:prstGeom>
          <a:gradFill>
            <a:gsLst>
              <a:gs pos="0">
                <a:srgbClr val="E60000"/>
              </a:gs>
              <a:gs pos="46000">
                <a:srgbClr val="E60000">
                  <a:lumMod val="95000"/>
                  <a:lumOff val="5000"/>
                </a:srgbClr>
              </a:gs>
              <a:gs pos="100000">
                <a:srgbClr val="CD0000">
                  <a:lumMod val="60000"/>
                </a:srgbClr>
              </a:gs>
            </a:gsLst>
            <a:path path="rect"/>
          </a:gradFill>
        </p:spPr>
        <p:txBody>
          <a:bodyPr wrap="square" rtlCol="0">
            <a:spAutoFit/>
          </a:bodyPr>
          <a:lstStyle/>
          <a:p>
            <a:pPr>
              <a:defRPr/>
            </a:pPr>
            <a:endParaRPr lang="de-DE"/>
          </a:p>
        </p:txBody>
      </p:sp>
      <p:sp>
        <p:nvSpPr>
          <p:cNvPr id="8" name="Textfeld 7"/>
          <p:cNvSpPr txBox="1"/>
          <p:nvPr/>
        </p:nvSpPr>
        <p:spPr bwMode="auto">
          <a:xfrm>
            <a:off x="135148" y="68209"/>
            <a:ext cx="11921705" cy="830997"/>
          </a:xfrm>
          <a:prstGeom prst="rect">
            <a:avLst/>
          </a:prstGeom>
          <a:noFill/>
        </p:spPr>
        <p:txBody>
          <a:bodyPr wrap="square" rtlCol="0">
            <a:spAutoFit/>
          </a:bodyPr>
          <a:lstStyle/>
          <a:p>
            <a:pPr algn="ctr">
              <a:defRPr/>
            </a:pPr>
            <a:r>
              <a:rPr lang="de-DE" sz="2800" b="1">
                <a:solidFill>
                  <a:schemeClr val="bg1"/>
                </a:solidFill>
                <a:latin typeface="Constantia"/>
              </a:rPr>
              <a:t> </a:t>
            </a:r>
            <a:r>
              <a:rPr lang="de-DE" sz="4800" b="1">
                <a:solidFill>
                  <a:schemeClr val="bg1"/>
                </a:solidFill>
                <a:latin typeface="Constantia"/>
              </a:rPr>
              <a:t>Votre enfant</a:t>
            </a:r>
            <a:r>
              <a:rPr lang="de-DE" sz="2800"/>
              <a:t> </a:t>
            </a:r>
            <a:r>
              <a:rPr lang="de-DE" sz="4800" b="1">
                <a:solidFill>
                  <a:schemeClr val="bg1"/>
                </a:solidFill>
                <a:latin typeface="Constantia"/>
              </a:rPr>
              <a:t>et le français</a:t>
            </a:r>
            <a:endParaRPr lang="de-DE" sz="2800"/>
          </a:p>
        </p:txBody>
      </p:sp>
      <p:sp>
        <p:nvSpPr>
          <p:cNvPr id="9" name="Textfeld 8"/>
          <p:cNvSpPr txBox="1"/>
          <p:nvPr/>
        </p:nvSpPr>
        <p:spPr bwMode="auto">
          <a:xfrm>
            <a:off x="2167035" y="6021288"/>
            <a:ext cx="7857930" cy="584775"/>
          </a:xfrm>
          <a:prstGeom prst="rect">
            <a:avLst/>
          </a:prstGeom>
          <a:noFill/>
        </p:spPr>
        <p:txBody>
          <a:bodyPr wrap="square" rtlCol="0">
            <a:spAutoFit/>
          </a:bodyPr>
          <a:lstStyle/>
          <a:p>
            <a:pPr algn="ctr">
              <a:defRPr/>
            </a:pPr>
            <a:r>
              <a:rPr lang="de-DE" sz="3200" b="1" dirty="0">
                <a:solidFill>
                  <a:schemeClr val="bg1"/>
                </a:solidFill>
                <a:latin typeface="Constantia"/>
              </a:rPr>
              <a:t>Ihr Kind und Französisch</a:t>
            </a:r>
            <a:endParaRPr lang="de-DE" sz="3200" dirty="0"/>
          </a:p>
        </p:txBody>
      </p:sp>
      <p:sp>
        <p:nvSpPr>
          <p:cNvPr id="10" name="Textfeld 9"/>
          <p:cNvSpPr txBox="1"/>
          <p:nvPr/>
        </p:nvSpPr>
        <p:spPr bwMode="auto">
          <a:xfrm>
            <a:off x="695400" y="1628800"/>
            <a:ext cx="5400600" cy="3785652"/>
          </a:xfrm>
          <a:prstGeom prst="rect">
            <a:avLst/>
          </a:prstGeom>
          <a:noFill/>
        </p:spPr>
        <p:txBody>
          <a:bodyPr wrap="square" rtlCol="0">
            <a:spAutoFit/>
          </a:bodyPr>
          <a:lstStyle/>
          <a:p>
            <a:pPr lvl="0">
              <a:lnSpc>
                <a:spcPct val="200000"/>
              </a:lnSpc>
              <a:defRPr/>
            </a:pPr>
            <a:r>
              <a:rPr lang="de-DE" sz="2000" b="1" u="sng" dirty="0">
                <a:latin typeface="Arial"/>
                <a:cs typeface="Arial"/>
              </a:rPr>
              <a:t>Ihr Kind hat Spaß an Französisch, wenn</a:t>
            </a:r>
            <a:endParaRPr dirty="0"/>
          </a:p>
          <a:p>
            <a:pPr marL="342900" indent="-342900">
              <a:lnSpc>
                <a:spcPct val="150000"/>
              </a:lnSpc>
              <a:buFont typeface="Arial"/>
              <a:buChar char="•"/>
              <a:defRPr/>
            </a:pPr>
            <a:r>
              <a:rPr lang="de-DE" sz="2000" b="1" dirty="0">
                <a:solidFill>
                  <a:prstClr val="black"/>
                </a:solidFill>
                <a:latin typeface="Arial"/>
                <a:cs typeface="Arial"/>
              </a:rPr>
              <a:t>es wissbegierig,</a:t>
            </a:r>
            <a:endParaRPr dirty="0"/>
          </a:p>
          <a:p>
            <a:pPr marL="342900" lvl="0" indent="-342900">
              <a:lnSpc>
                <a:spcPct val="150000"/>
              </a:lnSpc>
              <a:buFont typeface="Arial"/>
              <a:buChar char="•"/>
              <a:defRPr/>
            </a:pPr>
            <a:r>
              <a:rPr lang="de-DE" sz="2000" b="1" dirty="0">
                <a:solidFill>
                  <a:prstClr val="black"/>
                </a:solidFill>
                <a:latin typeface="Arial"/>
                <a:cs typeface="Arial"/>
              </a:rPr>
              <a:t>sprachlich begabt ,</a:t>
            </a:r>
            <a:endParaRPr dirty="0"/>
          </a:p>
          <a:p>
            <a:pPr marL="342900" lvl="0" indent="-342900">
              <a:lnSpc>
                <a:spcPct val="150000"/>
              </a:lnSpc>
              <a:buFont typeface="Arial"/>
              <a:buChar char="•"/>
              <a:defRPr/>
            </a:pPr>
            <a:r>
              <a:rPr lang="de-DE" sz="2000" b="1" dirty="0">
                <a:solidFill>
                  <a:prstClr val="black"/>
                </a:solidFill>
                <a:latin typeface="Arial"/>
                <a:cs typeface="Arial"/>
              </a:rPr>
              <a:t>neugierig und</a:t>
            </a:r>
            <a:endParaRPr dirty="0"/>
          </a:p>
          <a:p>
            <a:pPr marL="342900" lvl="0" indent="-342900">
              <a:lnSpc>
                <a:spcPct val="150000"/>
              </a:lnSpc>
              <a:buFont typeface="Arial"/>
              <a:buChar char="•"/>
              <a:defRPr/>
            </a:pPr>
            <a:r>
              <a:rPr lang="de-DE" sz="2000" b="1" dirty="0">
                <a:solidFill>
                  <a:prstClr val="black"/>
                </a:solidFill>
                <a:latin typeface="Arial"/>
                <a:cs typeface="Arial"/>
              </a:rPr>
              <a:t>kontaktfreudig ist.</a:t>
            </a:r>
            <a:endParaRPr dirty="0"/>
          </a:p>
          <a:p>
            <a:pPr marL="342900" lvl="0" indent="-342900">
              <a:buFont typeface="Arial"/>
              <a:buChar char="•"/>
              <a:defRPr/>
            </a:pPr>
            <a:endParaRPr lang="de-DE" sz="2000" b="1" dirty="0">
              <a:solidFill>
                <a:prstClr val="black"/>
              </a:solidFill>
              <a:latin typeface="Arial"/>
              <a:cs typeface="Arial"/>
            </a:endParaRPr>
          </a:p>
          <a:p>
            <a:pPr marL="342900" indent="-342900">
              <a:buFont typeface="Arial"/>
              <a:buChar char="•"/>
              <a:defRPr/>
            </a:pPr>
            <a:endParaRPr lang="de-DE" sz="2000" b="1" dirty="0">
              <a:latin typeface="Arial"/>
              <a:cs typeface="Arial"/>
            </a:endParaRPr>
          </a:p>
          <a:p>
            <a:pPr marL="342900" indent="-342900">
              <a:buFont typeface="Arial"/>
              <a:buChar char="•"/>
              <a:defRPr/>
            </a:pPr>
            <a:endParaRPr lang="de-DE" sz="2000" b="1" dirty="0">
              <a:latin typeface="Arial"/>
              <a:cs typeface="Arial"/>
            </a:endParaRPr>
          </a:p>
          <a:p>
            <a:pPr marL="342900" indent="-342900">
              <a:buFont typeface="Arial"/>
              <a:buChar char="•"/>
              <a:defRPr/>
            </a:pPr>
            <a:endParaRPr lang="de-DE" sz="2000" b="1" dirty="0">
              <a:latin typeface="Arial"/>
              <a:cs typeface="Arial"/>
            </a:endParaRPr>
          </a:p>
        </p:txBody>
      </p:sp>
      <p:sp>
        <p:nvSpPr>
          <p:cNvPr id="11" name="Textfeld 10"/>
          <p:cNvSpPr txBox="1"/>
          <p:nvPr/>
        </p:nvSpPr>
        <p:spPr bwMode="auto">
          <a:xfrm>
            <a:off x="6547818" y="1289660"/>
            <a:ext cx="5668862" cy="3939540"/>
          </a:xfrm>
          <a:prstGeom prst="rect">
            <a:avLst/>
          </a:prstGeom>
          <a:noFill/>
        </p:spPr>
        <p:txBody>
          <a:bodyPr wrap="square" rtlCol="0">
            <a:spAutoFit/>
          </a:bodyPr>
          <a:lstStyle/>
          <a:p>
            <a:pPr marL="342900" indent="-342900">
              <a:buFont typeface="Arial"/>
              <a:buChar char="•"/>
              <a:defRPr/>
            </a:pPr>
            <a:endParaRPr lang="de-DE" sz="2000" b="1" dirty="0">
              <a:latin typeface="Arial"/>
              <a:cs typeface="Arial"/>
            </a:endParaRPr>
          </a:p>
          <a:p>
            <a:pPr lvl="0">
              <a:lnSpc>
                <a:spcPct val="200000"/>
              </a:lnSpc>
              <a:defRPr/>
            </a:pPr>
            <a:r>
              <a:rPr lang="de-DE" sz="2000" b="1" u="sng" dirty="0">
                <a:latin typeface="Arial"/>
                <a:cs typeface="Arial"/>
              </a:rPr>
              <a:t>Ihr Kind hat Erfolg in Französisch, wenn</a:t>
            </a:r>
            <a:endParaRPr dirty="0"/>
          </a:p>
          <a:p>
            <a:pPr marL="342900" indent="-342900">
              <a:lnSpc>
                <a:spcPct val="150000"/>
              </a:lnSpc>
              <a:buFont typeface="Arial"/>
              <a:buChar char="•"/>
              <a:defRPr/>
            </a:pPr>
            <a:r>
              <a:rPr lang="de-DE" sz="2000" b="1" dirty="0">
                <a:solidFill>
                  <a:prstClr val="black"/>
                </a:solidFill>
                <a:latin typeface="Arial"/>
                <a:cs typeface="Arial"/>
              </a:rPr>
              <a:t>es seine Hausaufgaben macht,</a:t>
            </a:r>
            <a:endParaRPr dirty="0"/>
          </a:p>
          <a:p>
            <a:pPr marL="342900" indent="-342900">
              <a:lnSpc>
                <a:spcPct val="150000"/>
              </a:lnSpc>
              <a:buFont typeface="Arial"/>
              <a:buChar char="•"/>
              <a:defRPr/>
            </a:pPr>
            <a:r>
              <a:rPr lang="de-DE" sz="2000" b="1" dirty="0">
                <a:solidFill>
                  <a:prstClr val="black"/>
                </a:solidFill>
                <a:latin typeface="Arial"/>
                <a:cs typeface="Arial"/>
              </a:rPr>
              <a:t>lernt und wiederholt,</a:t>
            </a:r>
            <a:endParaRPr dirty="0"/>
          </a:p>
          <a:p>
            <a:pPr marL="342900" indent="-342900">
              <a:lnSpc>
                <a:spcPct val="150000"/>
              </a:lnSpc>
              <a:buFont typeface="Arial"/>
              <a:buChar char="•"/>
              <a:defRPr/>
            </a:pPr>
            <a:r>
              <a:rPr lang="de-DE" sz="2000" b="1" dirty="0">
                <a:solidFill>
                  <a:prstClr val="black"/>
                </a:solidFill>
                <a:latin typeface="Arial"/>
                <a:cs typeface="Arial"/>
              </a:rPr>
              <a:t>französische Musik hört,</a:t>
            </a:r>
            <a:endParaRPr dirty="0"/>
          </a:p>
          <a:p>
            <a:pPr marL="342900" indent="-342900">
              <a:lnSpc>
                <a:spcPct val="150000"/>
              </a:lnSpc>
              <a:buFont typeface="Arial"/>
              <a:buChar char="•"/>
              <a:defRPr/>
            </a:pPr>
            <a:r>
              <a:rPr lang="de-DE" sz="2000" b="1" dirty="0">
                <a:solidFill>
                  <a:prstClr val="black"/>
                </a:solidFill>
                <a:latin typeface="Arial"/>
                <a:cs typeface="Arial"/>
              </a:rPr>
              <a:t>französische Filme schaut und</a:t>
            </a:r>
            <a:endParaRPr dirty="0"/>
          </a:p>
          <a:p>
            <a:pPr marL="342900" indent="-342900">
              <a:lnSpc>
                <a:spcPct val="150000"/>
              </a:lnSpc>
              <a:buFont typeface="Arial"/>
              <a:buChar char="•"/>
              <a:defRPr/>
            </a:pPr>
            <a:r>
              <a:rPr lang="de-DE" sz="2000" b="1" dirty="0">
                <a:solidFill>
                  <a:prstClr val="black"/>
                </a:solidFill>
                <a:latin typeface="Arial"/>
                <a:cs typeface="Arial"/>
              </a:rPr>
              <a:t>auch mal nach Frankreich fährt!</a:t>
            </a:r>
            <a:endParaRPr dirty="0"/>
          </a:p>
          <a:p>
            <a:pPr marL="342900" indent="-342900">
              <a:buFont typeface="Arial"/>
              <a:buChar char="•"/>
              <a:defRPr/>
            </a:pPr>
            <a:endParaRPr lang="de-DE" sz="2000" b="1" dirty="0">
              <a:latin typeface="Arial"/>
              <a:cs typeface="Arial"/>
            </a:endParaRPr>
          </a:p>
          <a:p>
            <a:pPr marL="342900" indent="-342900">
              <a:buFont typeface="Arial"/>
              <a:buChar char="•"/>
              <a:defRPr/>
            </a:pPr>
            <a:endParaRPr lang="de-DE" sz="2000" b="1" dirty="0">
              <a:latin typeface="Arial"/>
              <a:cs typeface="Arial"/>
            </a:endParaRPr>
          </a:p>
        </p:txBody>
      </p:sp>
      <p:sp>
        <p:nvSpPr>
          <p:cNvPr id="13" name="Textfeld 12"/>
          <p:cNvSpPr txBox="1"/>
          <p:nvPr/>
        </p:nvSpPr>
        <p:spPr bwMode="auto">
          <a:xfrm>
            <a:off x="2381213" y="4808575"/>
            <a:ext cx="7429575" cy="646331"/>
          </a:xfrm>
          <a:prstGeom prst="rect">
            <a:avLst/>
          </a:prstGeom>
          <a:noFill/>
        </p:spPr>
        <p:txBody>
          <a:bodyPr wrap="square" rtlCol="0">
            <a:spAutoFit/>
          </a:bodyPr>
          <a:lstStyle/>
          <a:p>
            <a:pPr lvl="0">
              <a:defRPr/>
            </a:pPr>
            <a:r>
              <a:rPr lang="de-DE" dirty="0">
                <a:solidFill>
                  <a:srgbClr val="C00000"/>
                </a:solidFill>
                <a:latin typeface="Arial"/>
                <a:cs typeface="Arial"/>
              </a:rPr>
              <a:t>Non</a:t>
            </a:r>
            <a:r>
              <a:rPr lang="de-DE" dirty="0">
                <a:latin typeface="Arial"/>
                <a:cs typeface="Arial"/>
              </a:rPr>
              <a:t>, Sie als Eltern müssen nicht bereits Französisch sprechen -</a:t>
            </a:r>
            <a:endParaRPr dirty="0"/>
          </a:p>
          <a:p>
            <a:pPr lvl="0">
              <a:defRPr/>
            </a:pPr>
            <a:r>
              <a:rPr lang="de-DE" dirty="0">
                <a:latin typeface="Arial"/>
                <a:cs typeface="Arial"/>
              </a:rPr>
              <a:t>dürfen es aber gerne gemeinsam mit ihrem Kind lernen: </a:t>
            </a:r>
            <a:r>
              <a:rPr lang="de-DE" dirty="0">
                <a:solidFill>
                  <a:srgbClr val="0070C0"/>
                </a:solidFill>
                <a:latin typeface="Arial"/>
                <a:cs typeface="Arial"/>
              </a:rPr>
              <a:t>OUI !</a:t>
            </a:r>
            <a:endParaRPr lang="de-DE" sz="2400" dirty="0">
              <a:solidFill>
                <a:srgbClr val="0070C0"/>
              </a:solidFill>
              <a:latin typeface="Arial"/>
              <a:cs typeface="Arial"/>
            </a:endParaRPr>
          </a:p>
        </p:txBody>
      </p:sp>
      <p:pic>
        <p:nvPicPr>
          <p:cNvPr id="14" name="Grafik 13">
            <a:extLst>
              <a:ext uri="{FF2B5EF4-FFF2-40B4-BE49-F238E27FC236}">
                <a16:creationId xmlns:a16="http://schemas.microsoft.com/office/drawing/2014/main" id="{0E6EDB61-5813-4E3A-9D89-096B1BFFDE6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a:off x="120364" y="1115634"/>
            <a:ext cx="1201016" cy="693608"/>
          </a:xfrm>
          <a:prstGeom prst="rect">
            <a:avLst/>
          </a:prstGeom>
        </p:spPr>
      </p:pic>
      <p:pic>
        <p:nvPicPr>
          <p:cNvPr id="16" name="Picture 2">
            <a:extLst>
              <a:ext uri="{FF2B5EF4-FFF2-40B4-BE49-F238E27FC236}">
                <a16:creationId xmlns:a16="http://schemas.microsoft.com/office/drawing/2014/main" id="{136781A8-9C4E-46E6-B4A4-71A00A97E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5669" y="4777081"/>
            <a:ext cx="1621184" cy="9772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feld 5"/>
          <p:cNvSpPr txBox="1"/>
          <p:nvPr/>
        </p:nvSpPr>
        <p:spPr bwMode="auto">
          <a:xfrm>
            <a:off x="0" y="0"/>
            <a:ext cx="12192000" cy="1047426"/>
          </a:xfrm>
          <a:prstGeom prst="rect">
            <a:avLst/>
          </a:prstGeom>
          <a:gradFill>
            <a:gsLst>
              <a:gs pos="0">
                <a:srgbClr val="3252D4"/>
              </a:gs>
              <a:gs pos="46000">
                <a:schemeClr val="accent1">
                  <a:lumMod val="95000"/>
                  <a:lumOff val="5000"/>
                </a:schemeClr>
              </a:gs>
              <a:gs pos="100000">
                <a:schemeClr val="accent1">
                  <a:lumMod val="60000"/>
                </a:schemeClr>
              </a:gs>
            </a:gsLst>
            <a:path path="rect"/>
          </a:gradFill>
        </p:spPr>
        <p:txBody>
          <a:bodyPr wrap="square" rtlCol="0">
            <a:spAutoFit/>
          </a:bodyPr>
          <a:lstStyle/>
          <a:p>
            <a:pPr>
              <a:defRPr/>
            </a:pPr>
            <a:endParaRPr lang="de-DE"/>
          </a:p>
        </p:txBody>
      </p:sp>
      <p:sp>
        <p:nvSpPr>
          <p:cNvPr id="7" name="Textfeld 6"/>
          <p:cNvSpPr txBox="1"/>
          <p:nvPr/>
        </p:nvSpPr>
        <p:spPr bwMode="auto">
          <a:xfrm>
            <a:off x="0" y="5810574"/>
            <a:ext cx="12192000" cy="1047426"/>
          </a:xfrm>
          <a:prstGeom prst="rect">
            <a:avLst/>
          </a:prstGeom>
          <a:gradFill>
            <a:gsLst>
              <a:gs pos="0">
                <a:srgbClr val="E60000"/>
              </a:gs>
              <a:gs pos="46000">
                <a:srgbClr val="E60000">
                  <a:lumMod val="95000"/>
                  <a:lumOff val="5000"/>
                </a:srgbClr>
              </a:gs>
              <a:gs pos="100000">
                <a:srgbClr val="CD0000">
                  <a:lumMod val="60000"/>
                </a:srgbClr>
              </a:gs>
            </a:gsLst>
            <a:path path="rect"/>
          </a:gradFill>
        </p:spPr>
        <p:txBody>
          <a:bodyPr wrap="square" rtlCol="0">
            <a:spAutoFit/>
          </a:bodyPr>
          <a:lstStyle/>
          <a:p>
            <a:pPr>
              <a:defRPr/>
            </a:pPr>
            <a:endParaRPr lang="de-DE"/>
          </a:p>
        </p:txBody>
      </p:sp>
      <p:sp>
        <p:nvSpPr>
          <p:cNvPr id="8" name="Textfeld 7"/>
          <p:cNvSpPr txBox="1"/>
          <p:nvPr/>
        </p:nvSpPr>
        <p:spPr bwMode="auto">
          <a:xfrm>
            <a:off x="135147" y="68208"/>
            <a:ext cx="11921920" cy="822995"/>
          </a:xfrm>
          <a:prstGeom prst="rect">
            <a:avLst/>
          </a:prstGeom>
          <a:noFill/>
        </p:spPr>
        <p:txBody>
          <a:bodyPr wrap="square" rtlCol="0">
            <a:spAutoFit/>
          </a:bodyPr>
          <a:lstStyle/>
          <a:p>
            <a:pPr algn="ctr">
              <a:defRPr/>
            </a:pPr>
            <a:r>
              <a:rPr lang="de-DE" sz="2800" b="1" dirty="0">
                <a:solidFill>
                  <a:schemeClr val="bg1"/>
                </a:solidFill>
                <a:latin typeface="Constantia"/>
              </a:rPr>
              <a:t> </a:t>
            </a:r>
            <a:r>
              <a:rPr lang="de-DE" sz="4800" b="1" dirty="0">
                <a:solidFill>
                  <a:schemeClr val="bg1"/>
                </a:solidFill>
                <a:latin typeface="Constantia"/>
              </a:rPr>
              <a:t>Le français, </a:t>
            </a:r>
            <a:r>
              <a:rPr lang="de-DE" sz="4800" b="1" dirty="0" err="1">
                <a:solidFill>
                  <a:schemeClr val="bg1"/>
                </a:solidFill>
                <a:latin typeface="Constantia"/>
              </a:rPr>
              <a:t>un</a:t>
            </a:r>
            <a:r>
              <a:rPr lang="de-DE" sz="4800" b="1" dirty="0">
                <a:solidFill>
                  <a:schemeClr val="bg1"/>
                </a:solidFill>
                <a:latin typeface="Constantia"/>
              </a:rPr>
              <a:t> plus </a:t>
            </a:r>
            <a:r>
              <a:rPr lang="de-DE" sz="4800" b="1" dirty="0" err="1">
                <a:solidFill>
                  <a:schemeClr val="bg1"/>
                </a:solidFill>
                <a:latin typeface="Constantia"/>
              </a:rPr>
              <a:t>pour</a:t>
            </a:r>
            <a:r>
              <a:rPr lang="de-DE" sz="4800" b="1" dirty="0">
                <a:solidFill>
                  <a:schemeClr val="bg1"/>
                </a:solidFill>
                <a:latin typeface="Constantia"/>
              </a:rPr>
              <a:t> </a:t>
            </a:r>
            <a:r>
              <a:rPr lang="de-DE" sz="4800" b="1" dirty="0" err="1">
                <a:solidFill>
                  <a:schemeClr val="bg1"/>
                </a:solidFill>
                <a:latin typeface="Constantia"/>
              </a:rPr>
              <a:t>votre</a:t>
            </a:r>
            <a:r>
              <a:rPr lang="de-DE" sz="4800" b="1" dirty="0">
                <a:solidFill>
                  <a:schemeClr val="bg1"/>
                </a:solidFill>
                <a:latin typeface="Constantia"/>
              </a:rPr>
              <a:t> </a:t>
            </a:r>
            <a:r>
              <a:rPr lang="de-DE" sz="4800" b="1" dirty="0" err="1">
                <a:solidFill>
                  <a:schemeClr val="bg1"/>
                </a:solidFill>
                <a:latin typeface="Constantia"/>
              </a:rPr>
              <a:t>enfant</a:t>
            </a:r>
            <a:endParaRPr lang="de-DE" sz="2800" dirty="0"/>
          </a:p>
        </p:txBody>
      </p:sp>
      <p:sp>
        <p:nvSpPr>
          <p:cNvPr id="9" name="Textfeld 8"/>
          <p:cNvSpPr txBox="1"/>
          <p:nvPr/>
        </p:nvSpPr>
        <p:spPr bwMode="auto">
          <a:xfrm>
            <a:off x="2167034" y="6093296"/>
            <a:ext cx="7858073" cy="579155"/>
          </a:xfrm>
          <a:prstGeom prst="rect">
            <a:avLst/>
          </a:prstGeom>
          <a:noFill/>
        </p:spPr>
        <p:txBody>
          <a:bodyPr wrap="square" rtlCol="0">
            <a:spAutoFit/>
          </a:bodyPr>
          <a:lstStyle/>
          <a:p>
            <a:pPr algn="ctr">
              <a:defRPr/>
            </a:pPr>
            <a:r>
              <a:rPr lang="de-DE" sz="3200" b="1" dirty="0">
                <a:solidFill>
                  <a:schemeClr val="bg1"/>
                </a:solidFill>
                <a:latin typeface="Constantia"/>
              </a:rPr>
              <a:t>Französisch, ein Vorteil für Ihr Kind</a:t>
            </a:r>
            <a:endParaRPr lang="de-DE" sz="3200" dirty="0"/>
          </a:p>
        </p:txBody>
      </p:sp>
      <p:sp>
        <p:nvSpPr>
          <p:cNvPr id="11" name="Textfeld 10"/>
          <p:cNvSpPr txBox="1"/>
          <p:nvPr/>
        </p:nvSpPr>
        <p:spPr bwMode="auto">
          <a:xfrm>
            <a:off x="1201016" y="1341887"/>
            <a:ext cx="10251808" cy="4247353"/>
          </a:xfrm>
          <a:prstGeom prst="rect">
            <a:avLst/>
          </a:prstGeom>
          <a:noFill/>
        </p:spPr>
        <p:txBody>
          <a:bodyPr wrap="square" rtlCol="0">
            <a:noAutofit/>
          </a:bodyPr>
          <a:lstStyle/>
          <a:p>
            <a:pPr lvl="0">
              <a:lnSpc>
                <a:spcPct val="200000"/>
              </a:lnSpc>
              <a:defRPr/>
            </a:pPr>
            <a:r>
              <a:rPr lang="de-DE" sz="2000" b="1" u="sng" dirty="0">
                <a:latin typeface="Arial"/>
                <a:cs typeface="Arial"/>
              </a:rPr>
              <a:t>Französisch, ein Vorteil für Ihr Kind</a:t>
            </a:r>
            <a:endParaRPr dirty="0"/>
          </a:p>
          <a:p>
            <a:pPr marL="342900" indent="-342900">
              <a:lnSpc>
                <a:spcPct val="150000"/>
              </a:lnSpc>
              <a:buFont typeface="Arial"/>
              <a:buChar char="•"/>
              <a:defRPr/>
            </a:pPr>
            <a:r>
              <a:rPr lang="de-DE" sz="2000" b="1" dirty="0">
                <a:solidFill>
                  <a:prstClr val="black"/>
                </a:solidFill>
                <a:latin typeface="Arial"/>
                <a:cs typeface="Arial"/>
              </a:rPr>
              <a:t>Abschlussprüfung = internationales Sprachenzertifikat </a:t>
            </a:r>
            <a:r>
              <a:rPr lang="de-DE" sz="2000" b="1" i="1" dirty="0">
                <a:solidFill>
                  <a:prstClr val="black"/>
                </a:solidFill>
                <a:latin typeface="Arial"/>
                <a:cs typeface="Arial"/>
              </a:rPr>
              <a:t>DELF B1</a:t>
            </a:r>
            <a:endParaRPr dirty="0"/>
          </a:p>
          <a:p>
            <a:pPr marL="342900" indent="-342900">
              <a:lnSpc>
                <a:spcPct val="150000"/>
              </a:lnSpc>
              <a:buFont typeface="Arial"/>
              <a:buChar char="•"/>
              <a:defRPr/>
            </a:pPr>
            <a:endParaRPr lang="de-DE" sz="2000" b="1" dirty="0">
              <a:solidFill>
                <a:prstClr val="black"/>
              </a:solidFill>
              <a:latin typeface="Arial"/>
              <a:cs typeface="Arial"/>
            </a:endParaRPr>
          </a:p>
          <a:p>
            <a:pPr marL="342900" indent="-342900">
              <a:buFont typeface="Arial"/>
              <a:buChar char="•"/>
              <a:defRPr/>
            </a:pPr>
            <a:r>
              <a:rPr lang="de-DE" sz="2000" b="1" dirty="0">
                <a:solidFill>
                  <a:prstClr val="black"/>
                </a:solidFill>
                <a:latin typeface="Arial"/>
                <a:cs typeface="Arial"/>
              </a:rPr>
              <a:t>2. Fremdsprache als besondere Zusatzqualifikation für Ausbildung und Beruf:</a:t>
            </a:r>
            <a:endParaRPr dirty="0"/>
          </a:p>
          <a:p>
            <a:pPr marL="800100" lvl="1" indent="-342900">
              <a:buFont typeface="Symbol"/>
              <a:buChar char="-"/>
              <a:defRPr/>
            </a:pPr>
            <a:r>
              <a:rPr lang="de-DE" sz="2000" b="1" dirty="0">
                <a:solidFill>
                  <a:prstClr val="black"/>
                </a:solidFill>
                <a:latin typeface="Arial"/>
                <a:cs typeface="Arial"/>
              </a:rPr>
              <a:t>Handel</a:t>
            </a:r>
            <a:endParaRPr dirty="0"/>
          </a:p>
          <a:p>
            <a:pPr marL="800100" lvl="1" indent="-342900">
              <a:buFont typeface="Symbol"/>
              <a:buChar char="-"/>
              <a:defRPr/>
            </a:pPr>
            <a:r>
              <a:rPr lang="de-DE" sz="2000" b="1" dirty="0">
                <a:solidFill>
                  <a:prstClr val="black"/>
                </a:solidFill>
                <a:latin typeface="Arial"/>
                <a:cs typeface="Arial"/>
              </a:rPr>
              <a:t>Industrie</a:t>
            </a:r>
            <a:endParaRPr dirty="0"/>
          </a:p>
          <a:p>
            <a:pPr marL="800100" lvl="1" indent="-342900">
              <a:buFont typeface="Symbol"/>
              <a:buChar char="-"/>
              <a:defRPr/>
            </a:pPr>
            <a:r>
              <a:rPr lang="de-DE" sz="2000" b="1" dirty="0">
                <a:solidFill>
                  <a:prstClr val="black"/>
                </a:solidFill>
                <a:latin typeface="Arial"/>
                <a:cs typeface="Arial"/>
              </a:rPr>
              <a:t>Dienstleistungen</a:t>
            </a:r>
            <a:endParaRPr dirty="0"/>
          </a:p>
          <a:p>
            <a:pPr marL="800100" lvl="1" indent="-342900">
              <a:buFont typeface="Symbol"/>
              <a:buChar char="-"/>
              <a:defRPr/>
            </a:pPr>
            <a:r>
              <a:rPr lang="de-DE" sz="2000" b="1" dirty="0">
                <a:solidFill>
                  <a:prstClr val="black"/>
                </a:solidFill>
                <a:latin typeface="Arial"/>
                <a:cs typeface="Arial"/>
              </a:rPr>
              <a:t>Soziales</a:t>
            </a:r>
            <a:endParaRPr dirty="0"/>
          </a:p>
          <a:p>
            <a:pPr marL="800100" lvl="1" indent="-342900">
              <a:buFont typeface="Symbol"/>
              <a:buChar char="-"/>
              <a:defRPr/>
            </a:pPr>
            <a:endParaRPr lang="de-DE" sz="2000" b="1" dirty="0">
              <a:solidFill>
                <a:prstClr val="black"/>
              </a:solidFill>
              <a:latin typeface="Arial"/>
              <a:cs typeface="Arial"/>
            </a:endParaRPr>
          </a:p>
          <a:p>
            <a:pPr marL="342900" lvl="0" indent="-342900">
              <a:buFont typeface="Arial"/>
              <a:buChar char="•"/>
              <a:defRPr/>
            </a:pPr>
            <a:r>
              <a:rPr lang="de-DE" sz="2000" b="1" dirty="0">
                <a:solidFill>
                  <a:prstClr val="black"/>
                </a:solidFill>
                <a:latin typeface="Arial"/>
                <a:cs typeface="Arial"/>
              </a:rPr>
              <a:t>„Ticket“ für die Allgemeine Hochschulreife:</a:t>
            </a:r>
            <a:endParaRPr dirty="0"/>
          </a:p>
          <a:p>
            <a:pPr marL="800100" lvl="1" indent="-342900">
              <a:lnSpc>
                <a:spcPct val="150000"/>
              </a:lnSpc>
              <a:buFont typeface="Symbol"/>
              <a:buChar char="-"/>
              <a:defRPr/>
            </a:pPr>
            <a:r>
              <a:rPr lang="de-DE" sz="2000" b="1" dirty="0">
                <a:solidFill>
                  <a:prstClr val="black"/>
                </a:solidFill>
                <a:latin typeface="Arial"/>
                <a:cs typeface="Arial"/>
              </a:rPr>
              <a:t>FOSBOS 13 / Gymnasium</a:t>
            </a:r>
          </a:p>
          <a:p>
            <a:pPr marL="342900" indent="-342900">
              <a:buFont typeface="Arial"/>
              <a:buChar char="•"/>
              <a:defRPr/>
            </a:pPr>
            <a:endParaRPr lang="de-DE" sz="2000" b="1" dirty="0">
              <a:latin typeface="Arial"/>
              <a:cs typeface="Arial"/>
            </a:endParaRPr>
          </a:p>
          <a:p>
            <a:pPr marL="342900" indent="-342900">
              <a:buFont typeface="Arial"/>
              <a:buChar char="•"/>
              <a:defRPr/>
            </a:pPr>
            <a:endParaRPr lang="de-DE" sz="2000" b="1" dirty="0">
              <a:latin typeface="Arial"/>
              <a:cs typeface="Arial"/>
            </a:endParaRPr>
          </a:p>
        </p:txBody>
      </p:sp>
      <p:pic>
        <p:nvPicPr>
          <p:cNvPr id="13" name="Bild 8"/>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p:blipFill>
        <p:spPr bwMode="auto">
          <a:xfrm>
            <a:off x="7232250" y="3620175"/>
            <a:ext cx="3758733" cy="1176977"/>
          </a:xfrm>
          <a:prstGeom prst="rect">
            <a:avLst/>
          </a:prstGeom>
        </p:spPr>
      </p:pic>
      <p:sp>
        <p:nvSpPr>
          <p:cNvPr id="10" name="Textfeld 9">
            <a:extLst>
              <a:ext uri="{FF2B5EF4-FFF2-40B4-BE49-F238E27FC236}">
                <a16:creationId xmlns:a16="http://schemas.microsoft.com/office/drawing/2014/main" id="{653F59B8-3BDB-483B-BA6A-5BF24F6CE077}"/>
              </a:ext>
            </a:extLst>
          </p:cNvPr>
          <p:cNvSpPr txBox="1"/>
          <p:nvPr/>
        </p:nvSpPr>
        <p:spPr bwMode="auto">
          <a:xfrm>
            <a:off x="8387902" y="4797152"/>
            <a:ext cx="1380506" cy="276999"/>
          </a:xfrm>
          <a:prstGeom prst="rect">
            <a:avLst/>
          </a:prstGeom>
          <a:noFill/>
        </p:spPr>
        <p:txBody>
          <a:bodyPr wrap="none" rtlCol="0">
            <a:spAutoFit/>
          </a:bodyPr>
          <a:lstStyle/>
          <a:p>
            <a:r>
              <a:rPr lang="de-DE" sz="1200" dirty="0">
                <a:solidFill>
                  <a:schemeClr val="bg1">
                    <a:lumMod val="50000"/>
                  </a:schemeClr>
                </a:solidFill>
              </a:rPr>
              <a:t>© </a:t>
            </a:r>
            <a:r>
              <a:rPr lang="de-DE" sz="1200" dirty="0">
                <a:solidFill>
                  <a:schemeClr val="bg1">
                    <a:lumMod val="50000"/>
                  </a:schemeClr>
                </a:solidFill>
                <a:hlinkClick r:id="rId5">
                  <a:extLst>
                    <a:ext uri="{A12FA001-AC4F-418D-AE19-62706E023703}">
                      <ahyp:hlinkClr xmlns:ahyp="http://schemas.microsoft.com/office/drawing/2018/hyperlinkcolor" val="tx"/>
                    </a:ext>
                  </a:extLst>
                </a:hlinkClick>
              </a:rPr>
              <a:t>Institut Français </a:t>
            </a:r>
            <a:endParaRPr lang="de-DE" sz="1200" dirty="0">
              <a:solidFill>
                <a:schemeClr val="bg1">
                  <a:lumMod val="50000"/>
                </a:schemeClr>
              </a:solidFill>
            </a:endParaRPr>
          </a:p>
        </p:txBody>
      </p:sp>
      <p:pic>
        <p:nvPicPr>
          <p:cNvPr id="12" name="Picture 2">
            <a:extLst>
              <a:ext uri="{FF2B5EF4-FFF2-40B4-BE49-F238E27FC236}">
                <a16:creationId xmlns:a16="http://schemas.microsoft.com/office/drawing/2014/main" id="{7E6643A3-D42B-4AE3-997B-00E52DA165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5883" y="4797152"/>
            <a:ext cx="1621184" cy="9772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feld 5"/>
          <p:cNvSpPr txBox="1"/>
          <p:nvPr/>
        </p:nvSpPr>
        <p:spPr bwMode="auto">
          <a:xfrm>
            <a:off x="0" y="0"/>
            <a:ext cx="12192000" cy="1047426"/>
          </a:xfrm>
          <a:prstGeom prst="rect">
            <a:avLst/>
          </a:prstGeom>
          <a:gradFill>
            <a:gsLst>
              <a:gs pos="0">
                <a:srgbClr val="3252D4"/>
              </a:gs>
              <a:gs pos="46000">
                <a:schemeClr val="accent1">
                  <a:lumMod val="95000"/>
                  <a:lumOff val="5000"/>
                </a:schemeClr>
              </a:gs>
              <a:gs pos="100000">
                <a:schemeClr val="accent1">
                  <a:lumMod val="60000"/>
                </a:schemeClr>
              </a:gs>
            </a:gsLst>
            <a:path path="rect"/>
          </a:gradFill>
        </p:spPr>
        <p:txBody>
          <a:bodyPr wrap="square" rtlCol="0">
            <a:spAutoFit/>
          </a:bodyPr>
          <a:lstStyle/>
          <a:p>
            <a:pPr>
              <a:defRPr/>
            </a:pPr>
            <a:endParaRPr lang="de-DE"/>
          </a:p>
        </p:txBody>
      </p:sp>
      <p:sp>
        <p:nvSpPr>
          <p:cNvPr id="7" name="Textfeld 6"/>
          <p:cNvSpPr txBox="1"/>
          <p:nvPr/>
        </p:nvSpPr>
        <p:spPr bwMode="auto">
          <a:xfrm>
            <a:off x="0" y="5810574"/>
            <a:ext cx="12192000" cy="1047426"/>
          </a:xfrm>
          <a:prstGeom prst="rect">
            <a:avLst/>
          </a:prstGeom>
          <a:gradFill>
            <a:gsLst>
              <a:gs pos="0">
                <a:srgbClr val="E60000"/>
              </a:gs>
              <a:gs pos="46000">
                <a:srgbClr val="E60000">
                  <a:lumMod val="95000"/>
                  <a:lumOff val="5000"/>
                </a:srgbClr>
              </a:gs>
              <a:gs pos="100000">
                <a:srgbClr val="CD0000">
                  <a:lumMod val="60000"/>
                </a:srgbClr>
              </a:gs>
            </a:gsLst>
            <a:path path="rect"/>
          </a:gradFill>
        </p:spPr>
        <p:txBody>
          <a:bodyPr wrap="square" rtlCol="0">
            <a:spAutoFit/>
          </a:bodyPr>
          <a:lstStyle/>
          <a:p>
            <a:pPr>
              <a:defRPr/>
            </a:pPr>
            <a:endParaRPr lang="de-DE"/>
          </a:p>
        </p:txBody>
      </p:sp>
      <p:sp>
        <p:nvSpPr>
          <p:cNvPr id="8" name="Textfeld 7"/>
          <p:cNvSpPr txBox="1"/>
          <p:nvPr/>
        </p:nvSpPr>
        <p:spPr bwMode="auto">
          <a:xfrm>
            <a:off x="135148" y="68209"/>
            <a:ext cx="11921705" cy="830997"/>
          </a:xfrm>
          <a:prstGeom prst="rect">
            <a:avLst/>
          </a:prstGeom>
          <a:noFill/>
        </p:spPr>
        <p:txBody>
          <a:bodyPr wrap="square" rtlCol="0">
            <a:spAutoFit/>
          </a:bodyPr>
          <a:lstStyle/>
          <a:p>
            <a:pPr algn="ctr">
              <a:defRPr/>
            </a:pPr>
            <a:r>
              <a:rPr lang="de-DE" sz="2800" b="1">
                <a:solidFill>
                  <a:schemeClr val="bg1"/>
                </a:solidFill>
                <a:latin typeface="Constantia"/>
              </a:rPr>
              <a:t> </a:t>
            </a:r>
            <a:r>
              <a:rPr lang="de-DE" sz="4800" b="1">
                <a:solidFill>
                  <a:schemeClr val="bg1"/>
                </a:solidFill>
                <a:latin typeface="Constantia"/>
              </a:rPr>
              <a:t>Le français, un plus pour le futur</a:t>
            </a:r>
            <a:endParaRPr lang="de-DE" sz="2800"/>
          </a:p>
        </p:txBody>
      </p:sp>
      <p:sp>
        <p:nvSpPr>
          <p:cNvPr id="9" name="Textfeld 8"/>
          <p:cNvSpPr txBox="1"/>
          <p:nvPr/>
        </p:nvSpPr>
        <p:spPr bwMode="auto">
          <a:xfrm>
            <a:off x="2167035" y="6021288"/>
            <a:ext cx="7857930" cy="584775"/>
          </a:xfrm>
          <a:prstGeom prst="rect">
            <a:avLst/>
          </a:prstGeom>
          <a:noFill/>
        </p:spPr>
        <p:txBody>
          <a:bodyPr wrap="square" rtlCol="0">
            <a:spAutoFit/>
          </a:bodyPr>
          <a:lstStyle/>
          <a:p>
            <a:pPr algn="ctr">
              <a:defRPr/>
            </a:pPr>
            <a:r>
              <a:rPr lang="de-DE" sz="3200" b="1" dirty="0">
                <a:solidFill>
                  <a:schemeClr val="bg1"/>
                </a:solidFill>
                <a:latin typeface="Constantia"/>
              </a:rPr>
              <a:t>Französisch, ein Vorteil für die Zukunft</a:t>
            </a:r>
            <a:endParaRPr lang="de-DE" sz="3200" dirty="0"/>
          </a:p>
        </p:txBody>
      </p:sp>
      <p:pic>
        <p:nvPicPr>
          <p:cNvPr id="10" name="Grafik 9"/>
          <p:cNvPicPr>
            <a:picLocks noChangeAspect="1"/>
          </p:cNvPicPr>
          <p:nvPr/>
        </p:nvPicPr>
        <p:blipFill>
          <a:blip r:embed="rId3" cstate="hqprint">
            <a:extLst>
              <a:ext uri="{28A0092B-C50C-407E-A947-70E740481C1C}">
                <a14:useLocalDpi xmlns:a14="http://schemas.microsoft.com/office/drawing/2010/main"/>
              </a:ext>
            </a:extLst>
          </a:blip>
          <a:srcRect l="14305" t="2946" r="14426" b="2471"/>
          <a:stretch/>
        </p:blipFill>
        <p:spPr bwMode="auto">
          <a:xfrm>
            <a:off x="3011402" y="1138954"/>
            <a:ext cx="6607346" cy="4602025"/>
          </a:xfrm>
          <a:prstGeom prst="rect">
            <a:avLst/>
          </a:prstGeom>
          <a:ln>
            <a:noFill/>
          </a:ln>
        </p:spPr>
      </p:pic>
      <p:pic>
        <p:nvPicPr>
          <p:cNvPr id="11" name="Bild 8"/>
          <p:cNvPicPr/>
          <p:nvPr/>
        </p:nvPicPr>
        <p:blipFill>
          <a:blip r:embed="rId4">
            <a:duotone>
              <a:prstClr val="black"/>
              <a:schemeClr val="accent1">
                <a:lumMod val="50000"/>
                <a:tint val="45000"/>
                <a:satMod val="400000"/>
              </a:schemeClr>
            </a:duotone>
          </a:blip>
          <a:stretch/>
        </p:blipFill>
        <p:spPr bwMode="auto">
          <a:xfrm>
            <a:off x="147444" y="1225487"/>
            <a:ext cx="2766060" cy="866140"/>
          </a:xfrm>
          <a:prstGeom prst="rect">
            <a:avLst/>
          </a:prstGeom>
        </p:spPr>
      </p:pic>
      <p:sp>
        <p:nvSpPr>
          <p:cNvPr id="13" name="Textfeld 12">
            <a:extLst>
              <a:ext uri="{FF2B5EF4-FFF2-40B4-BE49-F238E27FC236}">
                <a16:creationId xmlns:a16="http://schemas.microsoft.com/office/drawing/2014/main" id="{5F6624EF-C2BD-43F7-9EF1-A2489CCF70E0}"/>
              </a:ext>
            </a:extLst>
          </p:cNvPr>
          <p:cNvSpPr txBox="1"/>
          <p:nvPr/>
        </p:nvSpPr>
        <p:spPr bwMode="auto">
          <a:xfrm>
            <a:off x="3011402" y="5570517"/>
            <a:ext cx="6607346" cy="276999"/>
          </a:xfrm>
          <a:prstGeom prst="rect">
            <a:avLst/>
          </a:prstGeom>
          <a:noFill/>
        </p:spPr>
        <p:txBody>
          <a:bodyPr wrap="square">
            <a:spAutoFit/>
          </a:bodyPr>
          <a:lstStyle/>
          <a:p>
            <a:pPr algn="ctr"/>
            <a:r>
              <a:rPr lang="de-DE" sz="1200" dirty="0">
                <a:solidFill>
                  <a:schemeClr val="bg1">
                    <a:lumMod val="50000"/>
                  </a:schemeClr>
                </a:solidFill>
                <a:hlinkClick r:id="rId5">
                  <a:extLst>
                    <a:ext uri="{A12FA001-AC4F-418D-AE19-62706E023703}">
                      <ahyp:hlinkClr xmlns:ahyp="http://schemas.microsoft.com/office/drawing/2018/hyperlinkcolor" val="tx"/>
                    </a:ext>
                  </a:extLst>
                </a:hlinkClick>
              </a:rPr>
              <a:t>Institut Français München</a:t>
            </a:r>
            <a:r>
              <a:rPr lang="de-DE" sz="1200" dirty="0">
                <a:solidFill>
                  <a:schemeClr val="bg1">
                    <a:lumMod val="50000"/>
                  </a:schemeClr>
                </a:solidFill>
              </a:rPr>
              <a:t> </a:t>
            </a:r>
            <a:r>
              <a:rPr lang="de-DE" sz="1200" dirty="0">
                <a:solidFill>
                  <a:schemeClr val="bg1">
                    <a:lumMod val="50000"/>
                  </a:schemeClr>
                </a:solidFill>
                <a:hlinkClick r:id="rId6">
                  <a:extLst>
                    <a:ext uri="{A12FA001-AC4F-418D-AE19-62706E023703}">
                      <ahyp:hlinkClr xmlns:ahyp="http://schemas.microsoft.com/office/drawing/2018/hyperlinkcolor" val="tx"/>
                    </a:ext>
                  </a:extLst>
                </a:hlinkClick>
              </a:rPr>
              <a:t>CC BY 3.0</a:t>
            </a:r>
            <a:endParaRPr lang="de-DE" sz="1200" dirty="0">
              <a:solidFill>
                <a:schemeClr val="bg1">
                  <a:lumMod val="50000"/>
                </a:schemeClr>
              </a:solidFill>
            </a:endParaRPr>
          </a:p>
        </p:txBody>
      </p:sp>
      <p:pic>
        <p:nvPicPr>
          <p:cNvPr id="12" name="Picture 2">
            <a:extLst>
              <a:ext uri="{FF2B5EF4-FFF2-40B4-BE49-F238E27FC236}">
                <a16:creationId xmlns:a16="http://schemas.microsoft.com/office/drawing/2014/main" id="{5A1764F1-8EA8-4AA6-B4DD-EE46291065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5883" y="4797152"/>
            <a:ext cx="1621184" cy="9772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feld 5"/>
          <p:cNvSpPr txBox="1"/>
          <p:nvPr/>
        </p:nvSpPr>
        <p:spPr bwMode="auto">
          <a:xfrm>
            <a:off x="0" y="0"/>
            <a:ext cx="12192000" cy="1047426"/>
          </a:xfrm>
          <a:prstGeom prst="rect">
            <a:avLst/>
          </a:prstGeom>
          <a:gradFill>
            <a:gsLst>
              <a:gs pos="0">
                <a:srgbClr val="3252D4"/>
              </a:gs>
              <a:gs pos="46000">
                <a:schemeClr val="accent1">
                  <a:lumMod val="95000"/>
                  <a:lumOff val="5000"/>
                </a:schemeClr>
              </a:gs>
              <a:gs pos="100000">
                <a:schemeClr val="accent1">
                  <a:lumMod val="60000"/>
                </a:schemeClr>
              </a:gs>
            </a:gsLst>
            <a:path path="rect"/>
          </a:gradFill>
        </p:spPr>
        <p:txBody>
          <a:bodyPr wrap="square" rtlCol="0">
            <a:spAutoFit/>
          </a:bodyPr>
          <a:lstStyle/>
          <a:p>
            <a:pPr>
              <a:defRPr/>
            </a:pPr>
            <a:endParaRPr lang="de-DE"/>
          </a:p>
        </p:txBody>
      </p:sp>
      <p:sp>
        <p:nvSpPr>
          <p:cNvPr id="7" name="Textfeld 6"/>
          <p:cNvSpPr txBox="1"/>
          <p:nvPr/>
        </p:nvSpPr>
        <p:spPr bwMode="auto">
          <a:xfrm>
            <a:off x="0" y="5810574"/>
            <a:ext cx="12192000" cy="1047426"/>
          </a:xfrm>
          <a:prstGeom prst="rect">
            <a:avLst/>
          </a:prstGeom>
          <a:gradFill>
            <a:gsLst>
              <a:gs pos="0">
                <a:srgbClr val="E60000"/>
              </a:gs>
              <a:gs pos="46000">
                <a:srgbClr val="E60000">
                  <a:lumMod val="95000"/>
                  <a:lumOff val="5000"/>
                </a:srgbClr>
              </a:gs>
              <a:gs pos="100000">
                <a:srgbClr val="CD0000">
                  <a:lumMod val="60000"/>
                </a:srgbClr>
              </a:gs>
            </a:gsLst>
            <a:path path="rect"/>
          </a:gradFill>
        </p:spPr>
        <p:txBody>
          <a:bodyPr wrap="square" rtlCol="0">
            <a:spAutoFit/>
          </a:bodyPr>
          <a:lstStyle/>
          <a:p>
            <a:pPr>
              <a:defRPr/>
            </a:pPr>
            <a:endParaRPr lang="de-DE"/>
          </a:p>
        </p:txBody>
      </p:sp>
      <p:sp>
        <p:nvSpPr>
          <p:cNvPr id="8" name="Textfeld 7"/>
          <p:cNvSpPr txBox="1"/>
          <p:nvPr/>
        </p:nvSpPr>
        <p:spPr bwMode="auto">
          <a:xfrm>
            <a:off x="135148" y="68209"/>
            <a:ext cx="11921705" cy="830997"/>
          </a:xfrm>
          <a:prstGeom prst="rect">
            <a:avLst/>
          </a:prstGeom>
          <a:noFill/>
        </p:spPr>
        <p:txBody>
          <a:bodyPr wrap="square" rtlCol="0">
            <a:spAutoFit/>
          </a:bodyPr>
          <a:lstStyle/>
          <a:p>
            <a:pPr algn="ctr">
              <a:defRPr/>
            </a:pPr>
            <a:r>
              <a:rPr lang="de-DE" sz="2800" b="1">
                <a:solidFill>
                  <a:schemeClr val="bg1"/>
                </a:solidFill>
                <a:latin typeface="Constantia"/>
              </a:rPr>
              <a:t> </a:t>
            </a:r>
            <a:r>
              <a:rPr lang="de-DE" sz="4800" b="1">
                <a:solidFill>
                  <a:schemeClr val="bg1"/>
                </a:solidFill>
                <a:latin typeface="Constantia"/>
              </a:rPr>
              <a:t>La France et la Bavière</a:t>
            </a:r>
            <a:endParaRPr lang="de-DE" sz="2800"/>
          </a:p>
        </p:txBody>
      </p:sp>
      <p:sp>
        <p:nvSpPr>
          <p:cNvPr id="9" name="Textfeld 8"/>
          <p:cNvSpPr txBox="1"/>
          <p:nvPr/>
        </p:nvSpPr>
        <p:spPr bwMode="auto">
          <a:xfrm>
            <a:off x="2167035" y="6084585"/>
            <a:ext cx="7857930" cy="584775"/>
          </a:xfrm>
          <a:prstGeom prst="rect">
            <a:avLst/>
          </a:prstGeom>
          <a:noFill/>
        </p:spPr>
        <p:txBody>
          <a:bodyPr wrap="square" rtlCol="0">
            <a:spAutoFit/>
          </a:bodyPr>
          <a:lstStyle/>
          <a:p>
            <a:pPr algn="ctr">
              <a:defRPr/>
            </a:pPr>
            <a:r>
              <a:rPr lang="de-DE" sz="3200" b="1" dirty="0">
                <a:solidFill>
                  <a:schemeClr val="bg1"/>
                </a:solidFill>
                <a:latin typeface="Constantia"/>
              </a:rPr>
              <a:t>Frankreich und Bayern </a:t>
            </a:r>
            <a:endParaRPr lang="de-DE" sz="3200" dirty="0"/>
          </a:p>
        </p:txBody>
      </p:sp>
      <p:pic>
        <p:nvPicPr>
          <p:cNvPr id="11" name="Bild 8"/>
          <p:cNvPicPr/>
          <p:nvPr/>
        </p:nvPicPr>
        <p:blipFill>
          <a:blip r:embed="rId3">
            <a:duotone>
              <a:prstClr val="black"/>
              <a:schemeClr val="accent1">
                <a:lumMod val="50000"/>
                <a:tint val="45000"/>
                <a:satMod val="400000"/>
              </a:schemeClr>
            </a:duotone>
          </a:blip>
          <a:stretch/>
        </p:blipFill>
        <p:spPr bwMode="auto">
          <a:xfrm>
            <a:off x="147444" y="1142359"/>
            <a:ext cx="2766060" cy="866140"/>
          </a:xfrm>
          <a:prstGeom prst="rect">
            <a:avLst/>
          </a:prstGeom>
        </p:spPr>
      </p:pic>
      <p:sp>
        <p:nvSpPr>
          <p:cNvPr id="16" name="Textfeld 15">
            <a:extLst>
              <a:ext uri="{FF2B5EF4-FFF2-40B4-BE49-F238E27FC236}">
                <a16:creationId xmlns:a16="http://schemas.microsoft.com/office/drawing/2014/main" id="{798222CE-F5F7-40A3-A41C-1E8AB21FAD49}"/>
              </a:ext>
            </a:extLst>
          </p:cNvPr>
          <p:cNvSpPr txBox="1"/>
          <p:nvPr/>
        </p:nvSpPr>
        <p:spPr bwMode="auto">
          <a:xfrm>
            <a:off x="2783632" y="5503213"/>
            <a:ext cx="6607346" cy="276999"/>
          </a:xfrm>
          <a:prstGeom prst="rect">
            <a:avLst/>
          </a:prstGeom>
          <a:noFill/>
        </p:spPr>
        <p:txBody>
          <a:bodyPr wrap="square">
            <a:spAutoFit/>
          </a:bodyPr>
          <a:lstStyle/>
          <a:p>
            <a:pPr algn="ctr"/>
            <a:r>
              <a:rPr lang="de-DE" sz="1200" dirty="0">
                <a:solidFill>
                  <a:schemeClr val="bg1">
                    <a:lumMod val="50000"/>
                  </a:schemeClr>
                </a:solidFill>
                <a:hlinkClick r:id="rId4">
                  <a:extLst>
                    <a:ext uri="{A12FA001-AC4F-418D-AE19-62706E023703}">
                      <ahyp:hlinkClr xmlns:ahyp="http://schemas.microsoft.com/office/drawing/2018/hyperlinkcolor" val="tx"/>
                    </a:ext>
                  </a:extLst>
                </a:hlinkClick>
              </a:rPr>
              <a:t>Institut Français München</a:t>
            </a:r>
            <a:r>
              <a:rPr lang="de-DE" sz="1200" dirty="0">
                <a:solidFill>
                  <a:schemeClr val="bg1">
                    <a:lumMod val="50000"/>
                  </a:schemeClr>
                </a:solidFill>
              </a:rPr>
              <a:t> </a:t>
            </a:r>
            <a:r>
              <a:rPr lang="de-DE" sz="1200" dirty="0">
                <a:solidFill>
                  <a:schemeClr val="bg1">
                    <a:lumMod val="50000"/>
                  </a:schemeClr>
                </a:solidFill>
                <a:hlinkClick r:id="rId5">
                  <a:extLst>
                    <a:ext uri="{A12FA001-AC4F-418D-AE19-62706E023703}">
                      <ahyp:hlinkClr xmlns:ahyp="http://schemas.microsoft.com/office/drawing/2018/hyperlinkcolor" val="tx"/>
                    </a:ext>
                  </a:extLst>
                </a:hlinkClick>
              </a:rPr>
              <a:t>CC BY 3.0</a:t>
            </a:r>
            <a:endParaRPr lang="de-DE" sz="1200" dirty="0">
              <a:solidFill>
                <a:schemeClr val="bg1">
                  <a:lumMod val="50000"/>
                </a:schemeClr>
              </a:solidFill>
            </a:endParaRPr>
          </a:p>
        </p:txBody>
      </p:sp>
      <p:pic>
        <p:nvPicPr>
          <p:cNvPr id="3" name="Grafik 2">
            <a:extLst>
              <a:ext uri="{FF2B5EF4-FFF2-40B4-BE49-F238E27FC236}">
                <a16:creationId xmlns:a16="http://schemas.microsoft.com/office/drawing/2014/main" id="{1AFFC767-DE4B-4A0C-89AC-16F7E3FDDEB2}"/>
              </a:ext>
            </a:extLst>
          </p:cNvPr>
          <p:cNvPicPr>
            <a:picLocks noChangeAspect="1"/>
          </p:cNvPicPr>
          <p:nvPr/>
        </p:nvPicPr>
        <p:blipFill>
          <a:blip r:embed="rId6"/>
          <a:stretch>
            <a:fillRect/>
          </a:stretch>
        </p:blipFill>
        <p:spPr>
          <a:xfrm>
            <a:off x="2934775" y="1032175"/>
            <a:ext cx="6449438" cy="4455268"/>
          </a:xfrm>
          <a:prstGeom prst="rect">
            <a:avLst/>
          </a:prstGeom>
        </p:spPr>
      </p:pic>
      <p:sp>
        <p:nvSpPr>
          <p:cNvPr id="17" name="Textfeld 16">
            <a:extLst>
              <a:ext uri="{FF2B5EF4-FFF2-40B4-BE49-F238E27FC236}">
                <a16:creationId xmlns:a16="http://schemas.microsoft.com/office/drawing/2014/main" id="{125A5A0B-B553-43D3-8B81-91AD1AB79405}"/>
              </a:ext>
            </a:extLst>
          </p:cNvPr>
          <p:cNvSpPr txBox="1"/>
          <p:nvPr/>
        </p:nvSpPr>
        <p:spPr bwMode="auto">
          <a:xfrm>
            <a:off x="2783632" y="4326312"/>
            <a:ext cx="7234673" cy="1938992"/>
          </a:xfrm>
          <a:prstGeom prst="rect">
            <a:avLst/>
          </a:prstGeom>
          <a:noFill/>
        </p:spPr>
        <p:txBody>
          <a:bodyPr wrap="none" rtlCol="0">
            <a:spAutoFit/>
          </a:bodyPr>
          <a:lstStyle/>
          <a:p>
            <a:pPr>
              <a:defRPr/>
            </a:pPr>
            <a:r>
              <a:rPr lang="de-DE" sz="2400" b="1" i="1" dirty="0">
                <a:solidFill>
                  <a:srgbClr val="FF0000"/>
                </a:solidFill>
              </a:rPr>
              <a:t>z.B. Spie (techn. Dienstleister für Gebäude, Anlagen</a:t>
            </a:r>
          </a:p>
          <a:p>
            <a:pPr>
              <a:defRPr/>
            </a:pPr>
            <a:r>
              <a:rPr lang="de-DE" sz="2400" b="1" i="1" dirty="0">
                <a:solidFill>
                  <a:srgbClr val="FF0000"/>
                </a:solidFill>
              </a:rPr>
              <a:t>und Infrastrukturen) in Erlangen,</a:t>
            </a:r>
          </a:p>
          <a:p>
            <a:pPr>
              <a:defRPr/>
            </a:pPr>
            <a:r>
              <a:rPr lang="de-DE" sz="2400" b="1" i="1" dirty="0">
                <a:solidFill>
                  <a:srgbClr val="FF0000"/>
                </a:solidFill>
              </a:rPr>
              <a:t>FTE </a:t>
            </a:r>
            <a:r>
              <a:rPr lang="de-DE" sz="2400" b="1" i="1" dirty="0" err="1">
                <a:solidFill>
                  <a:srgbClr val="FF0000"/>
                </a:solidFill>
              </a:rPr>
              <a:t>automotive</a:t>
            </a:r>
            <a:r>
              <a:rPr lang="de-DE" sz="2400" b="1" i="1" dirty="0">
                <a:solidFill>
                  <a:srgbClr val="FF0000"/>
                </a:solidFill>
              </a:rPr>
              <a:t> GmbH bzw. Valeo (Automobilindustrie)</a:t>
            </a:r>
          </a:p>
          <a:p>
            <a:pPr>
              <a:defRPr/>
            </a:pPr>
            <a:r>
              <a:rPr lang="de-DE" sz="2400" b="1" i="1" dirty="0">
                <a:solidFill>
                  <a:srgbClr val="FF0000"/>
                </a:solidFill>
              </a:rPr>
              <a:t>in Ebern</a:t>
            </a:r>
          </a:p>
          <a:p>
            <a:pPr>
              <a:defRPr/>
            </a:pPr>
            <a:endParaRPr sz="2400" dirty="0">
              <a:solidFill>
                <a:srgbClr val="FF0000"/>
              </a:solidFill>
            </a:endParaRPr>
          </a:p>
        </p:txBody>
      </p:sp>
      <p:sp>
        <p:nvSpPr>
          <p:cNvPr id="15" name="Textfeld 14">
            <a:extLst>
              <a:ext uri="{FF2B5EF4-FFF2-40B4-BE49-F238E27FC236}">
                <a16:creationId xmlns:a16="http://schemas.microsoft.com/office/drawing/2014/main" id="{4ED82A5D-1B7F-413F-B99E-2549FF66A272}"/>
              </a:ext>
            </a:extLst>
          </p:cNvPr>
          <p:cNvSpPr txBox="1"/>
          <p:nvPr/>
        </p:nvSpPr>
        <p:spPr>
          <a:xfrm>
            <a:off x="862878" y="2163837"/>
            <a:ext cx="1656184" cy="3477875"/>
          </a:xfrm>
          <a:prstGeom prst="rect">
            <a:avLst/>
          </a:prstGeom>
          <a:noFill/>
        </p:spPr>
        <p:txBody>
          <a:bodyPr wrap="square" rtlCol="0">
            <a:spAutoFit/>
          </a:bodyPr>
          <a:lstStyle/>
          <a:p>
            <a:pPr algn="ctr">
              <a:spcAft>
                <a:spcPts val="0"/>
              </a:spcAft>
            </a:pPr>
            <a:r>
              <a:rPr lang="en-GB" sz="1100" b="1" dirty="0">
                <a:solidFill>
                  <a:srgbClr val="0070C0"/>
                </a:solidFill>
                <a:latin typeface="Arial" panose="020B0604020202020204" pitchFamily="34" charset="0"/>
              </a:rPr>
              <a:t>ACCOR Hotellerie</a:t>
            </a:r>
            <a:endParaRPr lang="de-DE" sz="1100" dirty="0"/>
          </a:p>
          <a:p>
            <a:pPr algn="ctr">
              <a:spcAft>
                <a:spcPts val="0"/>
              </a:spcAft>
            </a:pPr>
            <a:r>
              <a:rPr lang="en-GB" sz="1100" b="1" dirty="0">
                <a:latin typeface="Arial" panose="020B0604020202020204" pitchFamily="34" charset="0"/>
              </a:rPr>
              <a:t>AEROTEC</a:t>
            </a:r>
            <a:endParaRPr lang="de-DE" sz="1100" dirty="0"/>
          </a:p>
          <a:p>
            <a:pPr algn="ctr">
              <a:spcAft>
                <a:spcPts val="0"/>
              </a:spcAft>
            </a:pPr>
            <a:r>
              <a:rPr lang="en-GB" sz="1100" b="1" dirty="0">
                <a:solidFill>
                  <a:srgbClr val="C00000"/>
                </a:solidFill>
                <a:latin typeface="Arial" panose="020B0604020202020204" pitchFamily="34" charset="0"/>
              </a:rPr>
              <a:t>AGIP</a:t>
            </a:r>
            <a:endParaRPr lang="de-DE" sz="1100" dirty="0"/>
          </a:p>
          <a:p>
            <a:pPr algn="ctr">
              <a:spcAft>
                <a:spcPts val="0"/>
              </a:spcAft>
            </a:pPr>
            <a:r>
              <a:rPr lang="en-GB" sz="1100" b="1" dirty="0">
                <a:solidFill>
                  <a:srgbClr val="0070C0"/>
                </a:solidFill>
                <a:latin typeface="Arial" panose="020B0604020202020204" pitchFamily="34" charset="0"/>
              </a:rPr>
              <a:t>AIR LIQUIDE</a:t>
            </a:r>
            <a:endParaRPr lang="de-DE" sz="1100" dirty="0"/>
          </a:p>
          <a:p>
            <a:pPr algn="ctr">
              <a:spcAft>
                <a:spcPts val="0"/>
              </a:spcAft>
            </a:pPr>
            <a:r>
              <a:rPr lang="en-GB" sz="1100" b="1" dirty="0">
                <a:latin typeface="Arial" panose="020B0604020202020204" pitchFamily="34" charset="0"/>
              </a:rPr>
              <a:t>AIRBUS</a:t>
            </a:r>
            <a:endParaRPr lang="de-DE" sz="1100" dirty="0"/>
          </a:p>
          <a:p>
            <a:pPr algn="ctr">
              <a:spcAft>
                <a:spcPts val="0"/>
              </a:spcAft>
            </a:pPr>
            <a:r>
              <a:rPr lang="en-GB" sz="1100" b="1" dirty="0">
                <a:solidFill>
                  <a:srgbClr val="C00000"/>
                </a:solidFill>
                <a:latin typeface="Arial" panose="020B0604020202020204" pitchFamily="34" charset="0"/>
              </a:rPr>
              <a:t>ALSTOM</a:t>
            </a:r>
            <a:endParaRPr lang="de-DE" sz="1100" dirty="0"/>
          </a:p>
          <a:p>
            <a:pPr algn="ctr">
              <a:spcAft>
                <a:spcPts val="0"/>
              </a:spcAft>
            </a:pPr>
            <a:r>
              <a:rPr lang="en-GB" sz="1100" b="1" dirty="0">
                <a:solidFill>
                  <a:srgbClr val="0070C0"/>
                </a:solidFill>
                <a:latin typeface="Arial" panose="020B0604020202020204" pitchFamily="34" charset="0"/>
              </a:rPr>
              <a:t>ALTEN</a:t>
            </a:r>
            <a:endParaRPr lang="de-DE" sz="1100" dirty="0"/>
          </a:p>
          <a:p>
            <a:pPr algn="ctr">
              <a:spcAft>
                <a:spcPts val="0"/>
              </a:spcAft>
            </a:pPr>
            <a:r>
              <a:rPr lang="en-GB" sz="1100" b="1" dirty="0">
                <a:latin typeface="Arial" panose="020B0604020202020204" pitchFamily="34" charset="0"/>
              </a:rPr>
              <a:t>APOLLO Optik</a:t>
            </a:r>
            <a:endParaRPr lang="de-DE" sz="1100" dirty="0"/>
          </a:p>
          <a:p>
            <a:pPr algn="ctr">
              <a:spcAft>
                <a:spcPts val="0"/>
              </a:spcAft>
            </a:pPr>
            <a:r>
              <a:rPr lang="en-GB" sz="1100" b="1" dirty="0">
                <a:solidFill>
                  <a:srgbClr val="C00000"/>
                </a:solidFill>
                <a:latin typeface="Arial" panose="020B0604020202020204" pitchFamily="34" charset="0"/>
              </a:rPr>
              <a:t>AUDI</a:t>
            </a:r>
            <a:endParaRPr lang="de-DE" sz="1100" dirty="0"/>
          </a:p>
          <a:p>
            <a:pPr algn="ctr">
              <a:spcAft>
                <a:spcPts val="0"/>
              </a:spcAft>
            </a:pPr>
            <a:r>
              <a:rPr lang="en-GB" sz="1100" b="1" dirty="0">
                <a:solidFill>
                  <a:srgbClr val="0070C0"/>
                </a:solidFill>
                <a:latin typeface="Arial" panose="020B0604020202020204" pitchFamily="34" charset="0"/>
              </a:rPr>
              <a:t>BMW</a:t>
            </a:r>
            <a:endParaRPr lang="de-DE" sz="1100" dirty="0"/>
          </a:p>
          <a:p>
            <a:pPr algn="ctr">
              <a:spcAft>
                <a:spcPts val="0"/>
              </a:spcAft>
            </a:pPr>
            <a:r>
              <a:rPr lang="en-GB" sz="1100" b="1" dirty="0">
                <a:latin typeface="Arial" panose="020B0604020202020204" pitchFamily="34" charset="0"/>
              </a:rPr>
              <a:t>BNP PARIBAS</a:t>
            </a:r>
            <a:endParaRPr lang="de-DE" sz="1100" dirty="0"/>
          </a:p>
          <a:p>
            <a:pPr algn="ctr">
              <a:spcAft>
                <a:spcPts val="0"/>
              </a:spcAft>
            </a:pPr>
            <a:r>
              <a:rPr lang="en-GB" sz="1100" b="1" dirty="0">
                <a:solidFill>
                  <a:srgbClr val="C00000"/>
                </a:solidFill>
                <a:latin typeface="Arial" panose="020B0604020202020204" pitchFamily="34" charset="0"/>
              </a:rPr>
              <a:t>BURDA Media</a:t>
            </a:r>
            <a:endParaRPr lang="de-DE" sz="1100" dirty="0"/>
          </a:p>
          <a:p>
            <a:pPr algn="ctr">
              <a:spcAft>
                <a:spcPts val="0"/>
              </a:spcAft>
            </a:pPr>
            <a:r>
              <a:rPr lang="en-GB" sz="1100" b="1" dirty="0">
                <a:solidFill>
                  <a:srgbClr val="4472C4"/>
                </a:solidFill>
                <a:latin typeface="Arial" panose="020B0604020202020204" pitchFamily="34" charset="0"/>
              </a:rPr>
              <a:t>CANVAS Media</a:t>
            </a:r>
            <a:endParaRPr lang="de-DE" sz="1100" dirty="0"/>
          </a:p>
          <a:p>
            <a:pPr algn="ctr">
              <a:spcAft>
                <a:spcPts val="0"/>
              </a:spcAft>
            </a:pPr>
            <a:r>
              <a:rPr lang="en-GB" sz="1100" b="1" dirty="0">
                <a:latin typeface="Arial" panose="020B0604020202020204" pitchFamily="34" charset="0"/>
              </a:rPr>
              <a:t>CARTIER</a:t>
            </a:r>
            <a:endParaRPr lang="de-DE" sz="1100" dirty="0"/>
          </a:p>
          <a:p>
            <a:pPr algn="ctr">
              <a:spcAft>
                <a:spcPts val="0"/>
              </a:spcAft>
            </a:pPr>
            <a:r>
              <a:rPr lang="en-GB" sz="1100" b="1" dirty="0">
                <a:solidFill>
                  <a:srgbClr val="C00000"/>
                </a:solidFill>
                <a:latin typeface="Arial" panose="020B0604020202020204" pitchFamily="34" charset="0"/>
              </a:rPr>
              <a:t>CETELEM Bank</a:t>
            </a:r>
            <a:endParaRPr lang="de-DE" sz="1100" dirty="0"/>
          </a:p>
          <a:p>
            <a:pPr algn="ctr">
              <a:spcAft>
                <a:spcPts val="0"/>
              </a:spcAft>
            </a:pPr>
            <a:r>
              <a:rPr lang="en-GB" sz="1100" b="1" dirty="0">
                <a:solidFill>
                  <a:srgbClr val="0070C0"/>
                </a:solidFill>
                <a:latin typeface="Arial" panose="020B0604020202020204" pitchFamily="34" charset="0"/>
              </a:rPr>
              <a:t>COCON Kids</a:t>
            </a:r>
            <a:endParaRPr lang="de-DE" sz="1100" dirty="0"/>
          </a:p>
          <a:p>
            <a:pPr algn="ctr">
              <a:spcAft>
                <a:spcPts val="0"/>
              </a:spcAft>
            </a:pPr>
            <a:r>
              <a:rPr lang="en-GB" sz="1100" b="1" dirty="0">
                <a:latin typeface="Arial" panose="020B0604020202020204" pitchFamily="34" charset="0"/>
              </a:rPr>
              <a:t>DANONE</a:t>
            </a:r>
            <a:endParaRPr lang="de-DE" sz="1100" dirty="0"/>
          </a:p>
          <a:p>
            <a:pPr algn="ctr">
              <a:spcAft>
                <a:spcPts val="0"/>
              </a:spcAft>
            </a:pPr>
            <a:r>
              <a:rPr lang="en-GB" sz="1100" b="1" dirty="0">
                <a:solidFill>
                  <a:srgbClr val="C00000"/>
                </a:solidFill>
                <a:latin typeface="Arial" panose="020B0604020202020204" pitchFamily="34" charset="0"/>
              </a:rPr>
              <a:t>EADS</a:t>
            </a:r>
            <a:endParaRPr lang="de-DE" sz="1100" dirty="0"/>
          </a:p>
          <a:p>
            <a:pPr algn="ctr">
              <a:spcAft>
                <a:spcPts val="0"/>
              </a:spcAft>
            </a:pPr>
            <a:r>
              <a:rPr lang="en-GB" sz="1100" b="1" dirty="0">
                <a:solidFill>
                  <a:srgbClr val="0070C0"/>
                </a:solidFill>
                <a:latin typeface="Arial" panose="020B0604020202020204" pitchFamily="34" charset="0"/>
              </a:rPr>
              <a:t>EUROJOB Consulting</a:t>
            </a:r>
            <a:endParaRPr lang="de-DE" sz="1100" dirty="0"/>
          </a:p>
          <a:p>
            <a:pPr algn="ctr">
              <a:spcAft>
                <a:spcPts val="0"/>
              </a:spcAft>
            </a:pPr>
            <a:r>
              <a:rPr lang="en-GB" sz="1100" b="1" dirty="0">
                <a:latin typeface="Arial" panose="020B0604020202020204" pitchFamily="34" charset="0"/>
              </a:rPr>
              <a:t>EUROSPORT TV</a:t>
            </a:r>
            <a:endParaRPr lang="de-DE" sz="1100" dirty="0"/>
          </a:p>
        </p:txBody>
      </p:sp>
      <p:sp>
        <p:nvSpPr>
          <p:cNvPr id="18" name="Textfeld 17">
            <a:extLst>
              <a:ext uri="{FF2B5EF4-FFF2-40B4-BE49-F238E27FC236}">
                <a16:creationId xmlns:a16="http://schemas.microsoft.com/office/drawing/2014/main" id="{D8CD55A2-000C-4DF4-BD92-BEE85B7E3C43}"/>
              </a:ext>
            </a:extLst>
          </p:cNvPr>
          <p:cNvSpPr txBox="1"/>
          <p:nvPr/>
        </p:nvSpPr>
        <p:spPr>
          <a:xfrm>
            <a:off x="9655800" y="1988840"/>
            <a:ext cx="1673322" cy="3477875"/>
          </a:xfrm>
          <a:prstGeom prst="rect">
            <a:avLst/>
          </a:prstGeom>
          <a:noFill/>
        </p:spPr>
        <p:txBody>
          <a:bodyPr wrap="square" rtlCol="0">
            <a:spAutoFit/>
          </a:bodyPr>
          <a:lstStyle/>
          <a:p>
            <a:pPr algn="ctr">
              <a:spcAft>
                <a:spcPts val="0"/>
              </a:spcAft>
            </a:pPr>
            <a:r>
              <a:rPr lang="en-GB" sz="1100" b="1" dirty="0">
                <a:solidFill>
                  <a:srgbClr val="C00000"/>
                </a:solidFill>
                <a:latin typeface="Arial" panose="020B0604020202020204" pitchFamily="34" charset="0"/>
              </a:rPr>
              <a:t>FAURECIA</a:t>
            </a:r>
            <a:endParaRPr lang="de-DE" sz="1100" dirty="0"/>
          </a:p>
          <a:p>
            <a:pPr algn="ctr">
              <a:spcAft>
                <a:spcPts val="0"/>
              </a:spcAft>
            </a:pPr>
            <a:r>
              <a:rPr lang="en-GB" sz="1100" b="1" dirty="0">
                <a:solidFill>
                  <a:srgbClr val="4472C4"/>
                </a:solidFill>
                <a:latin typeface="Arial" panose="020B0604020202020204" pitchFamily="34" charset="0"/>
              </a:rPr>
              <a:t>FISERV</a:t>
            </a:r>
            <a:endParaRPr lang="de-DE" sz="1100" dirty="0"/>
          </a:p>
          <a:p>
            <a:pPr algn="ctr">
              <a:spcAft>
                <a:spcPts val="0"/>
              </a:spcAft>
            </a:pPr>
            <a:r>
              <a:rPr lang="en-GB" sz="1100" b="1" dirty="0">
                <a:latin typeface="Arial" panose="020B0604020202020204" pitchFamily="34" charset="0"/>
              </a:rPr>
              <a:t>FRESENIUS HELIOS</a:t>
            </a:r>
            <a:endParaRPr lang="de-DE" sz="1100" dirty="0"/>
          </a:p>
          <a:p>
            <a:pPr algn="ctr">
              <a:spcAft>
                <a:spcPts val="0"/>
              </a:spcAft>
            </a:pPr>
            <a:r>
              <a:rPr lang="en-GB" sz="1100" b="1" dirty="0">
                <a:solidFill>
                  <a:srgbClr val="C00000"/>
                </a:solidFill>
                <a:latin typeface="Arial" panose="020B0604020202020204" pitchFamily="34" charset="0"/>
              </a:rPr>
              <a:t>FUJITSU SIEMENS</a:t>
            </a:r>
            <a:endParaRPr lang="de-DE" sz="1100" dirty="0"/>
          </a:p>
          <a:p>
            <a:pPr algn="ctr">
              <a:spcAft>
                <a:spcPts val="0"/>
              </a:spcAft>
            </a:pPr>
            <a:r>
              <a:rPr lang="en-GB" sz="1100" b="1" dirty="0">
                <a:solidFill>
                  <a:srgbClr val="4472C4"/>
                </a:solidFill>
                <a:latin typeface="Arial" panose="020B0604020202020204" pitchFamily="34" charset="0"/>
              </a:rPr>
              <a:t>GALLILEO</a:t>
            </a:r>
            <a:endParaRPr lang="de-DE" sz="1100" dirty="0"/>
          </a:p>
          <a:p>
            <a:pPr algn="ctr">
              <a:spcAft>
                <a:spcPts val="0"/>
              </a:spcAft>
            </a:pPr>
            <a:r>
              <a:rPr lang="de-DE" sz="1100" b="1" dirty="0">
                <a:latin typeface="Arial" panose="020B0604020202020204" pitchFamily="34" charset="0"/>
              </a:rPr>
              <a:t>GRUNDIG</a:t>
            </a:r>
            <a:endParaRPr lang="de-DE" sz="1100" dirty="0"/>
          </a:p>
          <a:p>
            <a:pPr algn="ctr"/>
            <a:r>
              <a:rPr lang="de-DE" sz="1100" b="1" dirty="0">
                <a:solidFill>
                  <a:srgbClr val="C00000"/>
                </a:solidFill>
                <a:latin typeface="Arial" panose="020B0604020202020204" pitchFamily="34" charset="0"/>
              </a:rPr>
              <a:t>HERMES</a:t>
            </a:r>
            <a:endParaRPr lang="de-DE" sz="1100" dirty="0"/>
          </a:p>
          <a:p>
            <a:pPr algn="ctr">
              <a:spcAft>
                <a:spcPts val="0"/>
              </a:spcAft>
            </a:pPr>
            <a:r>
              <a:rPr lang="de-DE" sz="1100" b="1" dirty="0">
                <a:solidFill>
                  <a:srgbClr val="4472C4"/>
                </a:solidFill>
                <a:latin typeface="Arial" panose="020B0604020202020204" pitchFamily="34" charset="0"/>
              </a:rPr>
              <a:t>HYPO VEREINSBANK</a:t>
            </a:r>
            <a:endParaRPr lang="de-DE" sz="1100" dirty="0"/>
          </a:p>
          <a:p>
            <a:pPr algn="ctr">
              <a:spcAft>
                <a:spcPts val="0"/>
              </a:spcAft>
            </a:pPr>
            <a:r>
              <a:rPr lang="de-DE" sz="1100" b="1" dirty="0">
                <a:latin typeface="Arial" panose="020B0604020202020204" pitchFamily="34" charset="0"/>
              </a:rPr>
              <a:t>KION Group</a:t>
            </a:r>
            <a:endParaRPr lang="de-DE" sz="1100" dirty="0"/>
          </a:p>
          <a:p>
            <a:pPr algn="ctr">
              <a:spcAft>
                <a:spcPts val="0"/>
              </a:spcAft>
            </a:pPr>
            <a:r>
              <a:rPr lang="de-DE" sz="1100" b="1" dirty="0">
                <a:solidFill>
                  <a:srgbClr val="C00000"/>
                </a:solidFill>
                <a:latin typeface="Arial" panose="020B0604020202020204" pitchFamily="34" charset="0"/>
              </a:rPr>
              <a:t>KUKA</a:t>
            </a:r>
            <a:endParaRPr lang="de-DE" sz="1100" dirty="0"/>
          </a:p>
          <a:p>
            <a:pPr algn="ctr">
              <a:spcAft>
                <a:spcPts val="0"/>
              </a:spcAft>
            </a:pPr>
            <a:r>
              <a:rPr lang="fr-FR" sz="1100" b="1" dirty="0">
                <a:solidFill>
                  <a:srgbClr val="4472C4"/>
                </a:solidFill>
                <a:latin typeface="Arial" panose="020B0604020202020204" pitchFamily="34" charset="0"/>
              </a:rPr>
              <a:t>L’ORÉAL</a:t>
            </a:r>
            <a:endParaRPr lang="de-DE" sz="1100" dirty="0"/>
          </a:p>
          <a:p>
            <a:pPr algn="ctr">
              <a:spcAft>
                <a:spcPts val="0"/>
              </a:spcAft>
            </a:pPr>
            <a:r>
              <a:rPr lang="fr-FR" sz="1100" b="1" dirty="0">
                <a:latin typeface="Arial" panose="020B0604020202020204" pitchFamily="34" charset="0"/>
              </a:rPr>
              <a:t>LINDE Gase</a:t>
            </a:r>
            <a:endParaRPr lang="de-DE" sz="1100" dirty="0"/>
          </a:p>
          <a:p>
            <a:pPr algn="ctr">
              <a:spcAft>
                <a:spcPts val="0"/>
              </a:spcAft>
            </a:pPr>
            <a:r>
              <a:rPr lang="fr-FR" sz="1100" b="1" dirty="0">
                <a:solidFill>
                  <a:srgbClr val="C00000"/>
                </a:solidFill>
                <a:latin typeface="Arial" panose="020B0604020202020204" pitchFamily="34" charset="0"/>
              </a:rPr>
              <a:t>M.A.N.</a:t>
            </a:r>
            <a:endParaRPr lang="de-DE" sz="1100" dirty="0"/>
          </a:p>
          <a:p>
            <a:pPr algn="ctr">
              <a:spcAft>
                <a:spcPts val="0"/>
              </a:spcAft>
            </a:pPr>
            <a:r>
              <a:rPr lang="de-DE" sz="1100" b="1" dirty="0">
                <a:solidFill>
                  <a:srgbClr val="4472C4"/>
                </a:solidFill>
                <a:latin typeface="Arial" panose="020B0604020202020204" pitchFamily="34" charset="0"/>
              </a:rPr>
              <a:t>MÜNCHENER RÜCK</a:t>
            </a:r>
            <a:endParaRPr lang="de-DE" sz="1100" dirty="0"/>
          </a:p>
          <a:p>
            <a:pPr algn="ctr">
              <a:spcAft>
                <a:spcPts val="0"/>
              </a:spcAft>
            </a:pPr>
            <a:r>
              <a:rPr lang="de-DE" sz="1100" b="1" dirty="0">
                <a:latin typeface="Arial" panose="020B0604020202020204" pitchFamily="34" charset="0"/>
              </a:rPr>
              <a:t>NORMA</a:t>
            </a:r>
            <a:endParaRPr lang="de-DE" sz="1100" dirty="0"/>
          </a:p>
          <a:p>
            <a:pPr algn="ctr">
              <a:spcAft>
                <a:spcPts val="0"/>
              </a:spcAft>
            </a:pPr>
            <a:r>
              <a:rPr lang="de-DE" sz="1100" b="1" dirty="0">
                <a:solidFill>
                  <a:srgbClr val="C00000"/>
                </a:solidFill>
                <a:latin typeface="Arial" panose="020B0604020202020204" pitchFamily="34" charset="0"/>
              </a:rPr>
              <a:t>RADIO NRJ</a:t>
            </a:r>
            <a:endParaRPr lang="de-DE" sz="1100" dirty="0"/>
          </a:p>
          <a:p>
            <a:pPr algn="ctr">
              <a:spcAft>
                <a:spcPts val="0"/>
              </a:spcAft>
            </a:pPr>
            <a:r>
              <a:rPr lang="de-DE" sz="1100" b="1" dirty="0">
                <a:solidFill>
                  <a:srgbClr val="0070C0"/>
                </a:solidFill>
                <a:latin typeface="Arial" panose="020B0604020202020204" pitchFamily="34" charset="0"/>
              </a:rPr>
              <a:t>REMA TIPTOP</a:t>
            </a:r>
            <a:endParaRPr lang="de-DE" sz="1100" dirty="0"/>
          </a:p>
          <a:p>
            <a:pPr algn="ctr">
              <a:spcAft>
                <a:spcPts val="0"/>
              </a:spcAft>
            </a:pPr>
            <a:r>
              <a:rPr lang="en-GB" sz="1100" b="1" dirty="0">
                <a:latin typeface="Arial" panose="020B0604020202020204" pitchFamily="34" charset="0"/>
              </a:rPr>
              <a:t>SAINT-GOBAIN</a:t>
            </a:r>
            <a:endParaRPr lang="de-DE" sz="1100" dirty="0"/>
          </a:p>
          <a:p>
            <a:pPr algn="ctr">
              <a:spcAft>
                <a:spcPts val="0"/>
              </a:spcAft>
            </a:pPr>
            <a:r>
              <a:rPr lang="en-GB" sz="1100" b="1" dirty="0">
                <a:solidFill>
                  <a:srgbClr val="C00000"/>
                </a:solidFill>
                <a:latin typeface="Arial" panose="020B0604020202020204" pitchFamily="34" charset="0"/>
              </a:rPr>
              <a:t>SANOFI</a:t>
            </a:r>
            <a:endParaRPr lang="de-DE" sz="1100" dirty="0"/>
          </a:p>
          <a:p>
            <a:pPr algn="ctr"/>
            <a:r>
              <a:rPr lang="en-GB" sz="1100" b="1" dirty="0">
                <a:solidFill>
                  <a:schemeClr val="accent1"/>
                </a:solidFill>
                <a:latin typeface="Arial" panose="020B0604020202020204" pitchFamily="34" charset="0"/>
              </a:rPr>
              <a:t>VALEO</a:t>
            </a:r>
            <a:endParaRPr lang="de-DE" sz="1100" dirty="0">
              <a:solidFill>
                <a:schemeClr val="accent1"/>
              </a:solidFill>
            </a:endParaRPr>
          </a:p>
        </p:txBody>
      </p:sp>
      <p:pic>
        <p:nvPicPr>
          <p:cNvPr id="13" name="Picture 2">
            <a:extLst>
              <a:ext uri="{FF2B5EF4-FFF2-40B4-BE49-F238E27FC236}">
                <a16:creationId xmlns:a16="http://schemas.microsoft.com/office/drawing/2014/main" id="{799114D4-627D-4B1D-A48B-9001B13FBA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97581" y="5469877"/>
            <a:ext cx="1621184" cy="97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19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5"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feld 5"/>
          <p:cNvSpPr txBox="1"/>
          <p:nvPr/>
        </p:nvSpPr>
        <p:spPr bwMode="auto">
          <a:xfrm>
            <a:off x="0" y="0"/>
            <a:ext cx="12192000" cy="1047426"/>
          </a:xfrm>
          <a:prstGeom prst="rect">
            <a:avLst/>
          </a:prstGeom>
          <a:gradFill>
            <a:gsLst>
              <a:gs pos="0">
                <a:srgbClr val="3252D4"/>
              </a:gs>
              <a:gs pos="46000">
                <a:schemeClr val="accent1">
                  <a:lumMod val="95000"/>
                  <a:lumOff val="5000"/>
                </a:schemeClr>
              </a:gs>
              <a:gs pos="100000">
                <a:schemeClr val="accent1">
                  <a:lumMod val="60000"/>
                </a:schemeClr>
              </a:gs>
            </a:gsLst>
            <a:path path="rect"/>
          </a:gradFill>
        </p:spPr>
        <p:txBody>
          <a:bodyPr wrap="square" rtlCol="0">
            <a:spAutoFit/>
          </a:bodyPr>
          <a:lstStyle/>
          <a:p>
            <a:pPr>
              <a:defRPr/>
            </a:pPr>
            <a:endParaRPr lang="de-DE"/>
          </a:p>
        </p:txBody>
      </p:sp>
      <p:sp>
        <p:nvSpPr>
          <p:cNvPr id="7" name="Textfeld 6"/>
          <p:cNvSpPr txBox="1"/>
          <p:nvPr/>
        </p:nvSpPr>
        <p:spPr bwMode="auto">
          <a:xfrm>
            <a:off x="0" y="5810574"/>
            <a:ext cx="12192000" cy="1047426"/>
          </a:xfrm>
          <a:prstGeom prst="rect">
            <a:avLst/>
          </a:prstGeom>
          <a:gradFill>
            <a:gsLst>
              <a:gs pos="0">
                <a:srgbClr val="E60000"/>
              </a:gs>
              <a:gs pos="46000">
                <a:srgbClr val="E60000">
                  <a:lumMod val="95000"/>
                  <a:lumOff val="5000"/>
                </a:srgbClr>
              </a:gs>
              <a:gs pos="100000">
                <a:srgbClr val="CD0000">
                  <a:lumMod val="60000"/>
                </a:srgbClr>
              </a:gs>
            </a:gsLst>
            <a:path path="rect"/>
          </a:gradFill>
        </p:spPr>
        <p:txBody>
          <a:bodyPr wrap="square" rtlCol="0">
            <a:spAutoFit/>
          </a:bodyPr>
          <a:lstStyle/>
          <a:p>
            <a:pPr>
              <a:defRPr/>
            </a:pPr>
            <a:endParaRPr lang="de-DE"/>
          </a:p>
        </p:txBody>
      </p:sp>
      <p:sp>
        <p:nvSpPr>
          <p:cNvPr id="8" name="Textfeld 7"/>
          <p:cNvSpPr txBox="1"/>
          <p:nvPr/>
        </p:nvSpPr>
        <p:spPr bwMode="auto">
          <a:xfrm>
            <a:off x="135148" y="68209"/>
            <a:ext cx="11921705" cy="830997"/>
          </a:xfrm>
          <a:prstGeom prst="rect">
            <a:avLst/>
          </a:prstGeom>
          <a:noFill/>
        </p:spPr>
        <p:txBody>
          <a:bodyPr wrap="square" rtlCol="0">
            <a:spAutoFit/>
          </a:bodyPr>
          <a:lstStyle/>
          <a:p>
            <a:pPr algn="ctr">
              <a:defRPr/>
            </a:pPr>
            <a:r>
              <a:rPr lang="de-DE" sz="2800" b="1">
                <a:solidFill>
                  <a:schemeClr val="bg1"/>
                </a:solidFill>
                <a:latin typeface="Constantia"/>
              </a:rPr>
              <a:t> </a:t>
            </a:r>
            <a:r>
              <a:rPr lang="de-DE" sz="4800" b="1">
                <a:solidFill>
                  <a:schemeClr val="bg1"/>
                </a:solidFill>
                <a:latin typeface="Constantia"/>
              </a:rPr>
              <a:t>Avez-vous encore des questions ?</a:t>
            </a:r>
            <a:endParaRPr lang="de-DE" sz="2800"/>
          </a:p>
        </p:txBody>
      </p:sp>
      <p:sp>
        <p:nvSpPr>
          <p:cNvPr id="9" name="Textfeld 8"/>
          <p:cNvSpPr txBox="1"/>
          <p:nvPr/>
        </p:nvSpPr>
        <p:spPr bwMode="auto">
          <a:xfrm>
            <a:off x="2167035" y="6021288"/>
            <a:ext cx="7857930" cy="584775"/>
          </a:xfrm>
          <a:prstGeom prst="rect">
            <a:avLst/>
          </a:prstGeom>
          <a:noFill/>
        </p:spPr>
        <p:txBody>
          <a:bodyPr wrap="square" rtlCol="0">
            <a:spAutoFit/>
          </a:bodyPr>
          <a:lstStyle/>
          <a:p>
            <a:pPr algn="ctr">
              <a:defRPr/>
            </a:pPr>
            <a:r>
              <a:rPr lang="de-DE" sz="3200" b="1" dirty="0">
                <a:solidFill>
                  <a:schemeClr val="bg1"/>
                </a:solidFill>
                <a:latin typeface="Constantia"/>
              </a:rPr>
              <a:t>Haben Sie noch Fragen?</a:t>
            </a:r>
            <a:endParaRPr lang="de-DE" sz="3200" dirty="0"/>
          </a:p>
        </p:txBody>
      </p:sp>
      <p:pic>
        <p:nvPicPr>
          <p:cNvPr id="10" name="Bild 8"/>
          <p:cNvPicPr/>
          <p:nvPr/>
        </p:nvPicPr>
        <p:blipFill>
          <a:blip r:embed="rId3">
            <a:duotone>
              <a:prstClr val="black"/>
              <a:schemeClr val="accent1">
                <a:lumMod val="50000"/>
                <a:tint val="45000"/>
                <a:satMod val="400000"/>
              </a:schemeClr>
            </a:duotone>
          </a:blip>
          <a:stretch/>
        </p:blipFill>
        <p:spPr bwMode="auto">
          <a:xfrm>
            <a:off x="105880" y="1160754"/>
            <a:ext cx="2766060" cy="866140"/>
          </a:xfrm>
          <a:prstGeom prst="rect">
            <a:avLst/>
          </a:prstGeom>
        </p:spPr>
      </p:pic>
      <p:sp>
        <p:nvSpPr>
          <p:cNvPr id="11" name="Textfeld 10"/>
          <p:cNvSpPr txBox="1"/>
          <p:nvPr/>
        </p:nvSpPr>
        <p:spPr bwMode="auto">
          <a:xfrm>
            <a:off x="885750" y="4848225"/>
            <a:ext cx="10420500" cy="646331"/>
          </a:xfrm>
          <a:prstGeom prst="rect">
            <a:avLst/>
          </a:prstGeom>
          <a:noFill/>
        </p:spPr>
        <p:txBody>
          <a:bodyPr wrap="square" rtlCol="0">
            <a:spAutoFit/>
          </a:bodyPr>
          <a:lstStyle/>
          <a:p>
            <a:pPr algn="ctr">
              <a:defRPr/>
            </a:pPr>
            <a:r>
              <a:rPr lang="de-DE" sz="3600" b="1" i="1" dirty="0">
                <a:solidFill>
                  <a:srgbClr val="C00000"/>
                </a:solidFill>
                <a:latin typeface="Arial"/>
                <a:cs typeface="Arial"/>
              </a:rPr>
              <a:t>MERCI </a:t>
            </a:r>
            <a:r>
              <a:rPr lang="de-DE" sz="3600" b="1" i="1" dirty="0" err="1">
                <a:solidFill>
                  <a:srgbClr val="C00000"/>
                </a:solidFill>
                <a:latin typeface="Arial"/>
                <a:cs typeface="Arial"/>
              </a:rPr>
              <a:t>pour</a:t>
            </a:r>
            <a:r>
              <a:rPr lang="de-DE" sz="3600" b="1" i="1" dirty="0">
                <a:solidFill>
                  <a:srgbClr val="C00000"/>
                </a:solidFill>
                <a:latin typeface="Arial"/>
                <a:cs typeface="Arial"/>
              </a:rPr>
              <a:t> </a:t>
            </a:r>
            <a:r>
              <a:rPr lang="de-DE" sz="3600" b="1" i="1" dirty="0" err="1">
                <a:solidFill>
                  <a:srgbClr val="C00000"/>
                </a:solidFill>
                <a:latin typeface="Arial"/>
                <a:cs typeface="Arial"/>
              </a:rPr>
              <a:t>votre</a:t>
            </a:r>
            <a:r>
              <a:rPr lang="de-DE" sz="3600" b="1" i="1" dirty="0">
                <a:solidFill>
                  <a:srgbClr val="C00000"/>
                </a:solidFill>
                <a:latin typeface="Arial"/>
                <a:cs typeface="Arial"/>
              </a:rPr>
              <a:t> </a:t>
            </a:r>
            <a:r>
              <a:rPr lang="de-DE" sz="3600" b="1" i="1" dirty="0" err="1">
                <a:solidFill>
                  <a:srgbClr val="C00000"/>
                </a:solidFill>
                <a:latin typeface="Arial"/>
                <a:cs typeface="Arial"/>
              </a:rPr>
              <a:t>attention</a:t>
            </a:r>
            <a:r>
              <a:rPr lang="de-DE" sz="3600" b="1" i="1" dirty="0">
                <a:solidFill>
                  <a:srgbClr val="C00000"/>
                </a:solidFill>
                <a:latin typeface="Arial"/>
                <a:cs typeface="Arial"/>
              </a:rPr>
              <a:t> !</a:t>
            </a:r>
            <a:endParaRPr dirty="0"/>
          </a:p>
        </p:txBody>
      </p:sp>
      <p:pic>
        <p:nvPicPr>
          <p:cNvPr id="12" name="Picture 2">
            <a:extLst>
              <a:ext uri="{FF2B5EF4-FFF2-40B4-BE49-F238E27FC236}">
                <a16:creationId xmlns:a16="http://schemas.microsoft.com/office/drawing/2014/main" id="{6C7B0431-27B1-4463-AC00-5AF70443DF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5727" y="1774958"/>
            <a:ext cx="4680546" cy="28213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Untertitel 2"/>
          <p:cNvSpPr>
            <a:spLocks noGrp="1"/>
          </p:cNvSpPr>
          <p:nvPr>
            <p:ph type="subTitle" idx="1"/>
          </p:nvPr>
        </p:nvSpPr>
        <p:spPr bwMode="auto">
          <a:xfrm>
            <a:off x="1548355" y="1628800"/>
            <a:ext cx="9095291" cy="4542216"/>
          </a:xfrm>
        </p:spPr>
        <p:txBody>
          <a:bodyPr numCol="2">
            <a:normAutofit fontScale="92500" lnSpcReduction="20000"/>
          </a:bodyPr>
          <a:lstStyle/>
          <a:p>
            <a:pPr algn="l">
              <a:defRPr/>
            </a:pPr>
            <a:r>
              <a:rPr lang="de-DE" sz="1400" b="1"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LehrplanPLUS Realschule Französisch</a:t>
            </a:r>
            <a:endParaRPr lang="de-DE" sz="1400" b="1" dirty="0">
              <a:solidFill>
                <a:srgbClr val="0070C0"/>
              </a:solidFill>
              <a:latin typeface="Arial" panose="020B0604020202020204" pitchFamily="34" charset="0"/>
              <a:cs typeface="Arial" panose="020B0604020202020204" pitchFamily="34" charset="0"/>
            </a:endParaRPr>
          </a:p>
          <a:p>
            <a:pPr algn="l">
              <a:defRPr/>
            </a:pPr>
            <a:r>
              <a:rPr lang="de-DE" sz="1400" b="1"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DELF Realschule Bayern</a:t>
            </a:r>
            <a:endParaRPr lang="de-DE" sz="1400" b="1" dirty="0">
              <a:solidFill>
                <a:srgbClr val="0070C0"/>
              </a:solidFill>
              <a:latin typeface="Arial" panose="020B0604020202020204" pitchFamily="34" charset="0"/>
              <a:cs typeface="Arial" panose="020B0604020202020204" pitchFamily="34" charset="0"/>
            </a:endParaRPr>
          </a:p>
          <a:p>
            <a:pPr algn="l">
              <a:defRPr/>
            </a:pPr>
            <a:r>
              <a:rPr lang="de-DE" sz="1400" b="1"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DELF Prüfungsvorbereitung</a:t>
            </a:r>
            <a:endParaRPr lang="de-DE" sz="1400" b="1" dirty="0">
              <a:solidFill>
                <a:srgbClr val="0070C0"/>
              </a:solidFill>
              <a:latin typeface="Arial" panose="020B0604020202020204" pitchFamily="34" charset="0"/>
              <a:cs typeface="Arial" panose="020B0604020202020204" pitchFamily="34" charset="0"/>
            </a:endParaRPr>
          </a:p>
          <a:p>
            <a:pPr algn="l">
              <a:defRPr/>
            </a:pPr>
            <a:r>
              <a:rPr lang="de-DE" sz="1400" b="1"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France Éducation Internationale</a:t>
            </a:r>
            <a:endParaRPr lang="de-DE" sz="1400" b="1" dirty="0">
              <a:solidFill>
                <a:srgbClr val="0070C0"/>
              </a:solidFill>
              <a:latin typeface="Arial" panose="020B0604020202020204" pitchFamily="34" charset="0"/>
              <a:cs typeface="Arial" panose="020B0604020202020204" pitchFamily="34" charset="0"/>
            </a:endParaRPr>
          </a:p>
          <a:p>
            <a:pPr algn="l">
              <a:defRPr/>
            </a:pPr>
            <a:r>
              <a:rPr lang="de-DE" sz="1400" b="1" dirty="0" err="1">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FranzL</a:t>
            </a:r>
            <a:r>
              <a:rPr lang="de-DE" sz="1400" b="1" dirty="0">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Französische Grammatik auf mebis</a:t>
            </a:r>
            <a:endParaRPr lang="de-DE" sz="1400" b="1" dirty="0">
              <a:solidFill>
                <a:srgbClr val="0070C0"/>
              </a:solidFill>
              <a:latin typeface="Arial" panose="020B0604020202020204" pitchFamily="34" charset="0"/>
              <a:cs typeface="Arial" panose="020B0604020202020204" pitchFamily="34" charset="0"/>
            </a:endParaRPr>
          </a:p>
          <a:p>
            <a:pPr algn="l">
              <a:defRPr/>
            </a:pPr>
            <a:endParaRPr lang="de-DE" sz="1400" dirty="0">
              <a:solidFill>
                <a:srgbClr val="0070C0"/>
              </a:solidFill>
              <a:latin typeface="Arial" panose="020B0604020202020204" pitchFamily="34" charset="0"/>
              <a:cs typeface="Arial" panose="020B0604020202020204" pitchFamily="34" charset="0"/>
            </a:endParaRPr>
          </a:p>
          <a:p>
            <a:pPr algn="l">
              <a:defRPr/>
            </a:pPr>
            <a:r>
              <a:rPr lang="de-DE" sz="1400" dirty="0">
                <a:solidFill>
                  <a:srgbClr val="0070C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Institut Français München</a:t>
            </a:r>
            <a:endParaRPr lang="de-DE" sz="1400" dirty="0">
              <a:solidFill>
                <a:srgbClr val="0070C0"/>
              </a:solidFill>
              <a:latin typeface="Arial" panose="020B0604020202020204" pitchFamily="34" charset="0"/>
              <a:cs typeface="Arial" panose="020B0604020202020204" pitchFamily="34" charset="0"/>
            </a:endParaRPr>
          </a:p>
          <a:p>
            <a:pPr algn="l">
              <a:defRPr/>
            </a:pPr>
            <a:r>
              <a:rPr lang="de-DE" sz="1400" dirty="0">
                <a:solidFill>
                  <a:srgbClr val="0070C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Deutsch-Französisches Institut Erlangen</a:t>
            </a:r>
            <a:endParaRPr lang="de-DE" sz="1400" dirty="0">
              <a:solidFill>
                <a:srgbClr val="0070C0"/>
              </a:solidFill>
              <a:latin typeface="Arial" panose="020B0604020202020204" pitchFamily="34" charset="0"/>
              <a:cs typeface="Arial" panose="020B0604020202020204" pitchFamily="34" charset="0"/>
            </a:endParaRPr>
          </a:p>
          <a:p>
            <a:pPr algn="l">
              <a:defRPr/>
            </a:pPr>
            <a:r>
              <a:rPr lang="de-DE" sz="1400" dirty="0">
                <a:solidFill>
                  <a:srgbClr val="0070C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Deutsch-Französisches Jugendwerk</a:t>
            </a:r>
            <a:endParaRPr lang="de-DE" sz="1400" dirty="0">
              <a:solidFill>
                <a:srgbClr val="0070C0"/>
              </a:solidFill>
              <a:latin typeface="Arial" panose="020B0604020202020204" pitchFamily="34" charset="0"/>
              <a:cs typeface="Arial" panose="020B0604020202020204" pitchFamily="34" charset="0"/>
            </a:endParaRPr>
          </a:p>
          <a:p>
            <a:pPr algn="l">
              <a:defRPr/>
            </a:pPr>
            <a:r>
              <a:rPr lang="de-DE" sz="1400" dirty="0">
                <a:solidFill>
                  <a:srgbClr val="0070C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Bayerischer Jugendring: Frankreich + Kanada</a:t>
            </a:r>
            <a:endParaRPr lang="de-DE" sz="1400" dirty="0">
              <a:solidFill>
                <a:srgbClr val="0070C0"/>
              </a:solidFill>
              <a:latin typeface="Arial" panose="020B0604020202020204" pitchFamily="34" charset="0"/>
              <a:cs typeface="Arial" panose="020B0604020202020204" pitchFamily="34" charset="0"/>
            </a:endParaRPr>
          </a:p>
          <a:p>
            <a:pPr algn="l">
              <a:defRPr/>
            </a:pPr>
            <a:endParaRPr lang="de-DE" sz="1400" dirty="0">
              <a:solidFill>
                <a:srgbClr val="0070C0"/>
              </a:solidFill>
              <a:latin typeface="Arial" panose="020B0604020202020204" pitchFamily="34" charset="0"/>
              <a:cs typeface="Arial" panose="020B0604020202020204" pitchFamily="34" charset="0"/>
            </a:endParaRPr>
          </a:p>
          <a:p>
            <a:pPr algn="l">
              <a:defRPr/>
            </a:pPr>
            <a:r>
              <a:rPr lang="de-DE" sz="1400" dirty="0">
                <a:solidFill>
                  <a:srgbClr val="0070C0"/>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Die wirtschaftliche Verflechtung Frankreich-Bayern</a:t>
            </a:r>
            <a:endParaRPr lang="de-DE" sz="1400" dirty="0">
              <a:solidFill>
                <a:srgbClr val="0070C0"/>
              </a:solidFill>
              <a:latin typeface="Arial" panose="020B0604020202020204" pitchFamily="34" charset="0"/>
              <a:cs typeface="Arial" panose="020B0604020202020204" pitchFamily="34" charset="0"/>
            </a:endParaRPr>
          </a:p>
          <a:p>
            <a:pPr algn="l">
              <a:defRPr/>
            </a:pPr>
            <a:r>
              <a:rPr lang="de-DE" sz="1400" dirty="0">
                <a:solidFill>
                  <a:srgbClr val="0070C0"/>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Frankophonie</a:t>
            </a:r>
            <a:endParaRPr lang="de-DE" sz="1400" dirty="0">
              <a:solidFill>
                <a:srgbClr val="0070C0"/>
              </a:solidFill>
              <a:latin typeface="Arial" panose="020B0604020202020204" pitchFamily="34" charset="0"/>
              <a:cs typeface="Arial" panose="020B0604020202020204" pitchFamily="34" charset="0"/>
            </a:endParaRPr>
          </a:p>
          <a:p>
            <a:pPr algn="l">
              <a:defRPr/>
            </a:pPr>
            <a:endParaRPr lang="de-DE" sz="1400" dirty="0">
              <a:solidFill>
                <a:srgbClr val="0070C0"/>
              </a:solidFill>
              <a:latin typeface="Arial" panose="020B0604020202020204" pitchFamily="34" charset="0"/>
              <a:cs typeface="Arial" panose="020B0604020202020204" pitchFamily="34" charset="0"/>
            </a:endParaRPr>
          </a:p>
          <a:p>
            <a:pPr algn="l">
              <a:defRPr/>
            </a:pPr>
            <a:endParaRPr lang="de-DE" sz="1400" dirty="0">
              <a:solidFill>
                <a:srgbClr val="0070C0"/>
              </a:solidFill>
              <a:latin typeface="Arial" panose="020B0604020202020204" pitchFamily="34" charset="0"/>
              <a:cs typeface="Arial" panose="020B0604020202020204" pitchFamily="34" charset="0"/>
            </a:endParaRPr>
          </a:p>
          <a:p>
            <a:pPr algn="l">
              <a:defRPr/>
            </a:pPr>
            <a:endParaRPr lang="de-DE" sz="1400" dirty="0">
              <a:solidFill>
                <a:srgbClr val="0070C0"/>
              </a:solidFill>
              <a:latin typeface="Arial" panose="020B0604020202020204" pitchFamily="34" charset="0"/>
              <a:cs typeface="Arial" panose="020B0604020202020204" pitchFamily="34" charset="0"/>
            </a:endParaRPr>
          </a:p>
          <a:p>
            <a:pPr algn="l">
              <a:defRPr/>
            </a:pPr>
            <a:endParaRPr lang="de-DE" sz="1400" dirty="0">
              <a:solidFill>
                <a:srgbClr val="0070C0"/>
              </a:solidFill>
              <a:latin typeface="Arial" panose="020B0604020202020204" pitchFamily="34" charset="0"/>
              <a:cs typeface="Arial" panose="020B0604020202020204" pitchFamily="34" charset="0"/>
            </a:endParaRPr>
          </a:p>
          <a:p>
            <a:pPr algn="l">
              <a:defRPr/>
            </a:pPr>
            <a:r>
              <a:rPr lang="de-DE" sz="1400">
                <a:solidFill>
                  <a:srgbClr val="0070C0"/>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Internet-Teamwettbewerb</a:t>
            </a:r>
            <a:endParaRPr lang="de-DE" sz="1400" dirty="0">
              <a:solidFill>
                <a:srgbClr val="0070C0"/>
              </a:solidFill>
              <a:latin typeface="Arial" panose="020B0604020202020204" pitchFamily="34" charset="0"/>
              <a:cs typeface="Arial" panose="020B0604020202020204" pitchFamily="34" charset="0"/>
            </a:endParaRPr>
          </a:p>
          <a:p>
            <a:pPr algn="l">
              <a:defRPr/>
            </a:pPr>
            <a:r>
              <a:rPr lang="de-DE" sz="1400" dirty="0">
                <a:solidFill>
                  <a:srgbClr val="0070C0"/>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Bundeswettbewerb Fremdsprachen</a:t>
            </a:r>
            <a:endParaRPr lang="de-DE" sz="1400" dirty="0">
              <a:solidFill>
                <a:srgbClr val="0070C0"/>
              </a:solidFill>
              <a:latin typeface="Arial" panose="020B0604020202020204" pitchFamily="34" charset="0"/>
              <a:cs typeface="Arial" panose="020B0604020202020204" pitchFamily="34" charset="0"/>
            </a:endParaRPr>
          </a:p>
          <a:p>
            <a:pPr algn="l">
              <a:defRPr/>
            </a:pPr>
            <a:r>
              <a:rPr lang="de-DE" sz="1400" dirty="0">
                <a:solidFill>
                  <a:srgbClr val="0070C0"/>
                </a:solidFill>
                <a:latin typeface="Arial" panose="020B060402020202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arte-Sendung „Karambolage“ </a:t>
            </a:r>
            <a:endParaRPr lang="de-DE" sz="1400" dirty="0">
              <a:solidFill>
                <a:srgbClr val="0070C0"/>
              </a:solidFill>
              <a:latin typeface="Arial" panose="020B0604020202020204" pitchFamily="34" charset="0"/>
              <a:cs typeface="Arial" panose="020B0604020202020204" pitchFamily="34" charset="0"/>
            </a:endParaRPr>
          </a:p>
          <a:p>
            <a:pPr algn="l">
              <a:defRPr/>
            </a:pPr>
            <a:endParaRPr lang="de-DE" sz="1400" dirty="0">
              <a:solidFill>
                <a:srgbClr val="0070C0"/>
              </a:solidFill>
              <a:latin typeface="Arial" panose="020B0604020202020204" pitchFamily="34" charset="0"/>
              <a:cs typeface="Arial" panose="020B0604020202020204" pitchFamily="34" charset="0"/>
            </a:endParaRPr>
          </a:p>
          <a:p>
            <a:pPr algn="l">
              <a:defRPr/>
            </a:pPr>
            <a:r>
              <a:rPr lang="de-DE" sz="1400" dirty="0">
                <a:solidFill>
                  <a:srgbClr val="0070C0"/>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Tag der deutsch-französischen Freundschaft</a:t>
            </a:r>
            <a:endParaRPr lang="de-DE" sz="1400" dirty="0">
              <a:solidFill>
                <a:srgbClr val="0070C0"/>
              </a:solidFill>
              <a:latin typeface="Arial" panose="020B0604020202020204" pitchFamily="34" charset="0"/>
              <a:cs typeface="Arial" panose="020B0604020202020204" pitchFamily="34" charset="0"/>
            </a:endParaRPr>
          </a:p>
          <a:p>
            <a:pPr algn="l">
              <a:defRPr/>
            </a:pPr>
            <a:r>
              <a:rPr lang="de-DE" sz="1400" dirty="0">
                <a:solidFill>
                  <a:srgbClr val="0070C0"/>
                </a:solidFill>
                <a:latin typeface="Arial" panose="020B0604020202020204" pitchFamily="34" charset="0"/>
                <a:cs typeface="Arial" panose="020B0604020202020204" pitchFamily="34" charset="0"/>
                <a:hlinkClick r:id="rId18">
                  <a:extLst>
                    <a:ext uri="{A12FA001-AC4F-418D-AE19-62706E023703}">
                      <ahyp:hlinkClr xmlns:ahyp="http://schemas.microsoft.com/office/drawing/2018/hyperlinkcolor" val="tx"/>
                    </a:ext>
                  </a:extLst>
                </a:hlinkClick>
              </a:rPr>
              <a:t>Fest des französischen Kinofilms</a:t>
            </a:r>
            <a:endParaRPr lang="de-DE" sz="1400" dirty="0">
              <a:solidFill>
                <a:srgbClr val="0070C0"/>
              </a:solidFill>
              <a:latin typeface="Arial" panose="020B0604020202020204" pitchFamily="34" charset="0"/>
              <a:cs typeface="Arial" panose="020B0604020202020204" pitchFamily="34" charset="0"/>
            </a:endParaRPr>
          </a:p>
          <a:p>
            <a:pPr algn="l">
              <a:defRPr/>
            </a:pPr>
            <a:r>
              <a:rPr lang="de-DE" sz="1400" dirty="0">
                <a:solidFill>
                  <a:srgbClr val="0070C0"/>
                </a:solidFill>
                <a:latin typeface="Arial" panose="020B0604020202020204" pitchFamily="34" charset="0"/>
                <a:cs typeface="Arial" panose="020B0604020202020204" pitchFamily="34" charset="0"/>
                <a:hlinkClick r:id="rId19">
                  <a:extLst>
                    <a:ext uri="{A12FA001-AC4F-418D-AE19-62706E023703}">
                      <ahyp:hlinkClr xmlns:ahyp="http://schemas.microsoft.com/office/drawing/2018/hyperlinkcolor" val="tx"/>
                    </a:ext>
                  </a:extLst>
                </a:hlinkClick>
              </a:rPr>
              <a:t>Tag der französischen Musik</a:t>
            </a:r>
            <a:endParaRPr lang="de-DE" sz="1400" dirty="0">
              <a:solidFill>
                <a:srgbClr val="0070C0"/>
              </a:solidFill>
              <a:latin typeface="Arial" panose="020B0604020202020204" pitchFamily="34" charset="0"/>
              <a:cs typeface="Arial" panose="020B0604020202020204" pitchFamily="34" charset="0"/>
            </a:endParaRPr>
          </a:p>
          <a:p>
            <a:pPr algn="l">
              <a:defRPr/>
            </a:pPr>
            <a:r>
              <a:rPr lang="de-DE" sz="1400" dirty="0">
                <a:solidFill>
                  <a:srgbClr val="0070C0"/>
                </a:solidFill>
                <a:latin typeface="Arial" panose="020B0604020202020204" pitchFamily="34" charset="0"/>
                <a:cs typeface="Arial" panose="020B0604020202020204" pitchFamily="34" charset="0"/>
                <a:hlinkClick r:id="rId20"/>
              </a:rPr>
              <a:t>Junge französische Musik</a:t>
            </a:r>
            <a:endParaRPr lang="de-DE" sz="1400" dirty="0">
              <a:solidFill>
                <a:srgbClr val="0070C0"/>
              </a:solidFill>
              <a:latin typeface="Arial" panose="020B0604020202020204" pitchFamily="34" charset="0"/>
              <a:cs typeface="Arial" panose="020B0604020202020204" pitchFamily="34" charset="0"/>
            </a:endParaRPr>
          </a:p>
          <a:p>
            <a:pPr algn="l">
              <a:defRPr/>
            </a:pPr>
            <a:r>
              <a:rPr lang="de-DE" sz="1400" dirty="0">
                <a:solidFill>
                  <a:srgbClr val="0070C0"/>
                </a:solidFill>
                <a:latin typeface="Arial" panose="020B0604020202020204" pitchFamily="34" charset="0"/>
                <a:cs typeface="Arial" panose="020B0604020202020204" pitchFamily="34" charset="0"/>
                <a:hlinkClick r:id="rId21"/>
              </a:rPr>
              <a:t>Neue französische Musik</a:t>
            </a:r>
            <a:endParaRPr lang="de-DE" sz="1400" dirty="0">
              <a:solidFill>
                <a:srgbClr val="0070C0"/>
              </a:solidFill>
              <a:latin typeface="Arial" panose="020B0604020202020204" pitchFamily="34" charset="0"/>
              <a:cs typeface="Arial" panose="020B0604020202020204" pitchFamily="34" charset="0"/>
            </a:endParaRPr>
          </a:p>
          <a:p>
            <a:pPr algn="l">
              <a:defRPr/>
            </a:pPr>
            <a:endParaRPr lang="de-DE" sz="1400" dirty="0">
              <a:solidFill>
                <a:srgbClr val="0070C0"/>
              </a:solidFill>
              <a:latin typeface="Arial" panose="020B0604020202020204" pitchFamily="34" charset="0"/>
              <a:cs typeface="Arial" panose="020B0604020202020204" pitchFamily="34" charset="0"/>
            </a:endParaRPr>
          </a:p>
          <a:p>
            <a:pPr algn="l">
              <a:defRPr/>
            </a:pPr>
            <a:r>
              <a:rPr lang="de-DE" sz="1400" dirty="0">
                <a:solidFill>
                  <a:srgbClr val="0070C0"/>
                </a:solidFill>
                <a:latin typeface="Arial" panose="020B0604020202020204" pitchFamily="34" charset="0"/>
                <a:cs typeface="Arial" panose="020B0604020202020204" pitchFamily="34" charset="0"/>
                <a:hlinkClick r:id="rId22"/>
              </a:rPr>
              <a:t>Staatliche französische Tourismus-Information</a:t>
            </a:r>
            <a:endParaRPr lang="de-DE" sz="1400" dirty="0">
              <a:solidFill>
                <a:srgbClr val="0070C0"/>
              </a:solidFill>
              <a:latin typeface="Arial" panose="020B0604020202020204" pitchFamily="34" charset="0"/>
              <a:cs typeface="Arial" panose="020B0604020202020204" pitchFamily="34" charset="0"/>
              <a:hlinkClick r:id="rId23">
                <a:extLst>
                  <a:ext uri="{A12FA001-AC4F-418D-AE19-62706E023703}">
                    <ahyp:hlinkClr xmlns:ahyp="http://schemas.microsoft.com/office/drawing/2018/hyperlinkcolor" val="tx"/>
                  </a:ext>
                </a:extLst>
              </a:hlinkClick>
            </a:endParaRPr>
          </a:p>
          <a:p>
            <a:pPr algn="l">
              <a:defRPr/>
            </a:pPr>
            <a:r>
              <a:rPr lang="de-DE" sz="1400" dirty="0">
                <a:solidFill>
                  <a:srgbClr val="0070C0"/>
                </a:solidFill>
                <a:latin typeface="Arial" panose="020B0604020202020204" pitchFamily="34" charset="0"/>
                <a:cs typeface="Arial" panose="020B0604020202020204" pitchFamily="34" charset="0"/>
                <a:hlinkClick r:id="rId23">
                  <a:extLst>
                    <a:ext uri="{A12FA001-AC4F-418D-AE19-62706E023703}">
                      <ahyp:hlinkClr xmlns:ahyp="http://schemas.microsoft.com/office/drawing/2018/hyperlinkcolor" val="tx"/>
                    </a:ext>
                  </a:extLst>
                </a:hlinkClick>
              </a:rPr>
              <a:t>Staatliche französische Ferienhaus-Vermittlung</a:t>
            </a:r>
            <a:endParaRPr lang="de-DE" sz="1400" dirty="0">
              <a:solidFill>
                <a:srgbClr val="0070C0"/>
              </a:solidFill>
              <a:latin typeface="Arial" panose="020B0604020202020204" pitchFamily="34" charset="0"/>
              <a:cs typeface="Arial" panose="020B0604020202020204" pitchFamily="34" charset="0"/>
            </a:endParaRPr>
          </a:p>
          <a:p>
            <a:pPr algn="l">
              <a:defRPr/>
            </a:pPr>
            <a:r>
              <a:rPr lang="de-DE" sz="1400" dirty="0">
                <a:solidFill>
                  <a:srgbClr val="0070C0"/>
                </a:solidFill>
                <a:latin typeface="Arial" panose="020B0604020202020204" pitchFamily="34" charset="0"/>
                <a:cs typeface="Arial" panose="020B0604020202020204" pitchFamily="34" charset="0"/>
                <a:hlinkClick r:id="rId24">
                  <a:extLst>
                    <a:ext uri="{A12FA001-AC4F-418D-AE19-62706E023703}">
                      <ahyp:hlinkClr xmlns:ahyp="http://schemas.microsoft.com/office/drawing/2018/hyperlinkcolor" val="tx"/>
                    </a:ext>
                  </a:extLst>
                </a:hlinkClick>
              </a:rPr>
              <a:t>Französische Rezepte</a:t>
            </a:r>
            <a:endParaRPr lang="de-DE" sz="1400" dirty="0">
              <a:solidFill>
                <a:srgbClr val="0070C0"/>
              </a:solidFill>
              <a:latin typeface="Arial" panose="020B0604020202020204" pitchFamily="34" charset="0"/>
              <a:cs typeface="Arial" panose="020B0604020202020204" pitchFamily="34" charset="0"/>
            </a:endParaRPr>
          </a:p>
          <a:p>
            <a:pPr algn="l">
              <a:defRPr/>
            </a:pPr>
            <a:endParaRPr lang="de-DE" sz="1400" dirty="0">
              <a:solidFill>
                <a:srgbClr val="0070C0"/>
              </a:solidFill>
              <a:latin typeface="Arial" panose="020B0604020202020204" pitchFamily="34" charset="0"/>
              <a:cs typeface="Arial" panose="020B0604020202020204" pitchFamily="34" charset="0"/>
            </a:endParaRPr>
          </a:p>
          <a:p>
            <a:pPr algn="l">
              <a:defRPr/>
            </a:pPr>
            <a:endParaRPr lang="de-DE" sz="1400" dirty="0">
              <a:solidFill>
                <a:srgbClr val="0070C0"/>
              </a:solidFill>
              <a:latin typeface="Arial" panose="020B0604020202020204" pitchFamily="34" charset="0"/>
              <a:cs typeface="Arial" panose="020B0604020202020204" pitchFamily="34" charset="0"/>
            </a:endParaRPr>
          </a:p>
          <a:p>
            <a:pPr algn="l">
              <a:defRPr/>
            </a:pPr>
            <a:endParaRPr lang="de-DE" sz="1800" u="sng" dirty="0">
              <a:solidFill>
                <a:srgbClr val="0070C0"/>
              </a:solidFill>
              <a:latin typeface="Arial"/>
              <a:cs typeface="Arial"/>
            </a:endParaRPr>
          </a:p>
        </p:txBody>
      </p:sp>
      <p:sp>
        <p:nvSpPr>
          <p:cNvPr id="6" name="Textfeld 5"/>
          <p:cNvSpPr txBox="1"/>
          <p:nvPr/>
        </p:nvSpPr>
        <p:spPr bwMode="auto">
          <a:xfrm>
            <a:off x="0" y="0"/>
            <a:ext cx="12192000" cy="1047426"/>
          </a:xfrm>
          <a:prstGeom prst="rect">
            <a:avLst/>
          </a:prstGeom>
          <a:gradFill>
            <a:gsLst>
              <a:gs pos="0">
                <a:srgbClr val="3252D4"/>
              </a:gs>
              <a:gs pos="46000">
                <a:schemeClr val="accent1">
                  <a:lumMod val="95000"/>
                  <a:lumOff val="5000"/>
                </a:schemeClr>
              </a:gs>
              <a:gs pos="100000">
                <a:schemeClr val="accent1">
                  <a:lumMod val="60000"/>
                </a:schemeClr>
              </a:gs>
            </a:gsLst>
            <a:path path="rect"/>
          </a:gradFill>
        </p:spPr>
        <p:txBody>
          <a:bodyPr wrap="square" rtlCol="0">
            <a:spAutoFit/>
          </a:bodyPr>
          <a:lstStyle/>
          <a:p>
            <a:pPr>
              <a:defRPr/>
            </a:pPr>
            <a:endParaRPr lang="de-DE"/>
          </a:p>
        </p:txBody>
      </p:sp>
      <p:sp>
        <p:nvSpPr>
          <p:cNvPr id="7" name="Textfeld 6"/>
          <p:cNvSpPr txBox="1"/>
          <p:nvPr/>
        </p:nvSpPr>
        <p:spPr bwMode="auto">
          <a:xfrm>
            <a:off x="0" y="5810574"/>
            <a:ext cx="12192000" cy="1047426"/>
          </a:xfrm>
          <a:prstGeom prst="rect">
            <a:avLst/>
          </a:prstGeom>
          <a:gradFill>
            <a:gsLst>
              <a:gs pos="0">
                <a:srgbClr val="E60000"/>
              </a:gs>
              <a:gs pos="46000">
                <a:srgbClr val="E60000">
                  <a:lumMod val="95000"/>
                  <a:lumOff val="5000"/>
                </a:srgbClr>
              </a:gs>
              <a:gs pos="100000">
                <a:srgbClr val="CD0000">
                  <a:lumMod val="60000"/>
                </a:srgbClr>
              </a:gs>
            </a:gsLst>
            <a:path path="rect"/>
          </a:gradFill>
        </p:spPr>
        <p:txBody>
          <a:bodyPr wrap="square" rtlCol="0">
            <a:spAutoFit/>
          </a:bodyPr>
          <a:lstStyle/>
          <a:p>
            <a:pPr>
              <a:defRPr/>
            </a:pPr>
            <a:endParaRPr lang="de-DE"/>
          </a:p>
        </p:txBody>
      </p:sp>
      <p:sp>
        <p:nvSpPr>
          <p:cNvPr id="8" name="Textfeld 7"/>
          <p:cNvSpPr txBox="1"/>
          <p:nvPr/>
        </p:nvSpPr>
        <p:spPr bwMode="auto">
          <a:xfrm>
            <a:off x="135148" y="68209"/>
            <a:ext cx="11921705" cy="830997"/>
          </a:xfrm>
          <a:prstGeom prst="rect">
            <a:avLst/>
          </a:prstGeom>
          <a:noFill/>
        </p:spPr>
        <p:txBody>
          <a:bodyPr wrap="square" rtlCol="0">
            <a:spAutoFit/>
          </a:bodyPr>
          <a:lstStyle/>
          <a:p>
            <a:pPr algn="ctr">
              <a:defRPr/>
            </a:pPr>
            <a:r>
              <a:rPr lang="de-DE" sz="2800" b="1">
                <a:solidFill>
                  <a:schemeClr val="bg1"/>
                </a:solidFill>
                <a:latin typeface="Constantia"/>
              </a:rPr>
              <a:t> </a:t>
            </a:r>
            <a:r>
              <a:rPr lang="de-DE" sz="4800" b="1">
                <a:solidFill>
                  <a:schemeClr val="bg1"/>
                </a:solidFill>
                <a:latin typeface="Constantia"/>
              </a:rPr>
              <a:t>Sources et liens</a:t>
            </a:r>
            <a:endParaRPr lang="de-DE" sz="2800"/>
          </a:p>
        </p:txBody>
      </p:sp>
      <p:sp>
        <p:nvSpPr>
          <p:cNvPr id="9" name="Textfeld 8"/>
          <p:cNvSpPr txBox="1"/>
          <p:nvPr/>
        </p:nvSpPr>
        <p:spPr bwMode="auto">
          <a:xfrm>
            <a:off x="2167035" y="6021288"/>
            <a:ext cx="7857930" cy="584775"/>
          </a:xfrm>
          <a:prstGeom prst="rect">
            <a:avLst/>
          </a:prstGeom>
          <a:noFill/>
        </p:spPr>
        <p:txBody>
          <a:bodyPr wrap="square" rtlCol="0">
            <a:spAutoFit/>
          </a:bodyPr>
          <a:lstStyle/>
          <a:p>
            <a:pPr algn="ctr">
              <a:defRPr/>
            </a:pPr>
            <a:r>
              <a:rPr lang="de-DE" sz="3200" b="1" dirty="0">
                <a:solidFill>
                  <a:schemeClr val="bg1"/>
                </a:solidFill>
                <a:latin typeface="Constantia"/>
              </a:rPr>
              <a:t>Quellen und weiterführende Links</a:t>
            </a:r>
            <a:endParaRPr lang="de-DE" sz="3200" dirty="0"/>
          </a:p>
        </p:txBody>
      </p:sp>
      <p:pic>
        <p:nvPicPr>
          <p:cNvPr id="11" name="Picture 2">
            <a:extLst>
              <a:ext uri="{FF2B5EF4-FFF2-40B4-BE49-F238E27FC236}">
                <a16:creationId xmlns:a16="http://schemas.microsoft.com/office/drawing/2014/main" id="{22CF9238-CC13-4FD0-9E43-AC420186DA5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431681" y="4775726"/>
            <a:ext cx="1621184" cy="9772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feld 5"/>
          <p:cNvSpPr txBox="1"/>
          <p:nvPr/>
        </p:nvSpPr>
        <p:spPr bwMode="auto">
          <a:xfrm>
            <a:off x="0" y="0"/>
            <a:ext cx="12192000" cy="1047426"/>
          </a:xfrm>
          <a:prstGeom prst="rect">
            <a:avLst/>
          </a:prstGeom>
          <a:gradFill>
            <a:gsLst>
              <a:gs pos="0">
                <a:srgbClr val="3252D4"/>
              </a:gs>
              <a:gs pos="46000">
                <a:schemeClr val="accent1">
                  <a:lumMod val="95000"/>
                  <a:lumOff val="5000"/>
                </a:schemeClr>
              </a:gs>
              <a:gs pos="100000">
                <a:schemeClr val="accent1">
                  <a:lumMod val="60000"/>
                </a:schemeClr>
              </a:gs>
            </a:gsLst>
            <a:path path="rect"/>
          </a:gradFill>
        </p:spPr>
        <p:txBody>
          <a:bodyPr wrap="square" rtlCol="0">
            <a:spAutoFit/>
          </a:bodyPr>
          <a:lstStyle/>
          <a:p>
            <a:pPr>
              <a:defRPr/>
            </a:pPr>
            <a:endParaRPr lang="de-DE"/>
          </a:p>
        </p:txBody>
      </p:sp>
      <p:sp>
        <p:nvSpPr>
          <p:cNvPr id="7" name="Textfeld 6"/>
          <p:cNvSpPr txBox="1"/>
          <p:nvPr/>
        </p:nvSpPr>
        <p:spPr bwMode="auto">
          <a:xfrm>
            <a:off x="0" y="5810574"/>
            <a:ext cx="12192000" cy="1047426"/>
          </a:xfrm>
          <a:prstGeom prst="rect">
            <a:avLst/>
          </a:prstGeom>
          <a:gradFill>
            <a:gsLst>
              <a:gs pos="0">
                <a:srgbClr val="E60000"/>
              </a:gs>
              <a:gs pos="46000">
                <a:srgbClr val="E60000">
                  <a:lumMod val="95000"/>
                  <a:lumOff val="5000"/>
                </a:srgbClr>
              </a:gs>
              <a:gs pos="100000">
                <a:srgbClr val="CD0000">
                  <a:lumMod val="60000"/>
                </a:srgbClr>
              </a:gs>
            </a:gsLst>
            <a:path path="rect"/>
          </a:gradFill>
        </p:spPr>
        <p:txBody>
          <a:bodyPr wrap="square" rtlCol="0">
            <a:spAutoFit/>
          </a:bodyPr>
          <a:lstStyle/>
          <a:p>
            <a:pPr>
              <a:defRPr/>
            </a:pPr>
            <a:endParaRPr lang="de-DE"/>
          </a:p>
        </p:txBody>
      </p:sp>
      <p:sp>
        <p:nvSpPr>
          <p:cNvPr id="13" name="Textfeld 12"/>
          <p:cNvSpPr txBox="1"/>
          <p:nvPr/>
        </p:nvSpPr>
        <p:spPr bwMode="auto">
          <a:xfrm>
            <a:off x="135148" y="58684"/>
            <a:ext cx="11921705" cy="830997"/>
          </a:xfrm>
          <a:prstGeom prst="rect">
            <a:avLst/>
          </a:prstGeom>
          <a:noFill/>
        </p:spPr>
        <p:txBody>
          <a:bodyPr wrap="square" rtlCol="0">
            <a:spAutoFit/>
          </a:bodyPr>
          <a:lstStyle/>
          <a:p>
            <a:pPr algn="ctr">
              <a:defRPr/>
            </a:pPr>
            <a:r>
              <a:rPr lang="de-DE" sz="2800" b="1">
                <a:solidFill>
                  <a:schemeClr val="bg1"/>
                </a:solidFill>
                <a:latin typeface="Constantia"/>
              </a:rPr>
              <a:t> </a:t>
            </a:r>
            <a:r>
              <a:rPr lang="de-DE" sz="4800" b="1">
                <a:solidFill>
                  <a:schemeClr val="bg1"/>
                </a:solidFill>
                <a:latin typeface="Constantia"/>
              </a:rPr>
              <a:t>Le français – une langue mondiale</a:t>
            </a:r>
            <a:r>
              <a:rPr lang="de-DE" sz="2800"/>
              <a:t> </a:t>
            </a:r>
            <a:endParaRPr/>
          </a:p>
        </p:txBody>
      </p:sp>
      <p:sp>
        <p:nvSpPr>
          <p:cNvPr id="14" name="Textfeld 13"/>
          <p:cNvSpPr txBox="1"/>
          <p:nvPr/>
        </p:nvSpPr>
        <p:spPr bwMode="auto">
          <a:xfrm>
            <a:off x="2167035" y="6021288"/>
            <a:ext cx="7857930" cy="584775"/>
          </a:xfrm>
          <a:prstGeom prst="rect">
            <a:avLst/>
          </a:prstGeom>
          <a:noFill/>
        </p:spPr>
        <p:txBody>
          <a:bodyPr wrap="square" rtlCol="0">
            <a:spAutoFit/>
          </a:bodyPr>
          <a:lstStyle/>
          <a:p>
            <a:pPr algn="ctr">
              <a:defRPr/>
            </a:pPr>
            <a:r>
              <a:rPr lang="de-DE" sz="3200" b="1" dirty="0">
                <a:solidFill>
                  <a:schemeClr val="bg1"/>
                </a:solidFill>
                <a:latin typeface="Constantia"/>
              </a:rPr>
              <a:t>Französisch – eine Weltsprache</a:t>
            </a:r>
            <a:endParaRPr lang="de-DE" sz="3200" dirty="0"/>
          </a:p>
        </p:txBody>
      </p:sp>
      <p:pic>
        <p:nvPicPr>
          <p:cNvPr id="10" name="Grafik 9">
            <a:extLst>
              <a:ext uri="{FF2B5EF4-FFF2-40B4-BE49-F238E27FC236}">
                <a16:creationId xmlns:a16="http://schemas.microsoft.com/office/drawing/2014/main" id="{F0123AC3-5654-BF47-85FB-388C5D6B901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31136" y="1054649"/>
            <a:ext cx="1618735" cy="1080000"/>
          </a:xfrm>
          <a:prstGeom prst="rect">
            <a:avLst/>
          </a:prstGeom>
          <a:ln>
            <a:noFill/>
          </a:ln>
          <a:effectLst>
            <a:softEdge rad="112500"/>
          </a:effectLst>
        </p:spPr>
      </p:pic>
      <p:pic>
        <p:nvPicPr>
          <p:cNvPr id="8" name="Grafik 7">
            <a:extLst>
              <a:ext uri="{FF2B5EF4-FFF2-40B4-BE49-F238E27FC236}">
                <a16:creationId xmlns:a16="http://schemas.microsoft.com/office/drawing/2014/main" id="{588BEFA5-DC21-8644-950E-C561AC6EB16B}"/>
              </a:ext>
            </a:extLst>
          </p:cNvPr>
          <p:cNvPicPr>
            <a:picLocks noChangeAspect="1"/>
          </p:cNvPicPr>
          <p:nvPr/>
        </p:nvPicPr>
        <p:blipFill>
          <a:blip r:embed="rId4"/>
          <a:stretch>
            <a:fillRect/>
          </a:stretch>
        </p:blipFill>
        <p:spPr>
          <a:xfrm>
            <a:off x="2167035" y="1144660"/>
            <a:ext cx="8074392" cy="4449402"/>
          </a:xfrm>
          <a:prstGeom prst="rect">
            <a:avLst/>
          </a:prstGeom>
        </p:spPr>
      </p:pic>
      <p:sp>
        <p:nvSpPr>
          <p:cNvPr id="16" name="Textfeld 15">
            <a:extLst>
              <a:ext uri="{FF2B5EF4-FFF2-40B4-BE49-F238E27FC236}">
                <a16:creationId xmlns:a16="http://schemas.microsoft.com/office/drawing/2014/main" id="{861696F1-15B8-3F4F-9BB7-FEA91B5439E1}"/>
              </a:ext>
            </a:extLst>
          </p:cNvPr>
          <p:cNvSpPr txBox="1"/>
          <p:nvPr/>
        </p:nvSpPr>
        <p:spPr>
          <a:xfrm>
            <a:off x="5107760" y="5517232"/>
            <a:ext cx="1976481" cy="276999"/>
          </a:xfrm>
          <a:prstGeom prst="rect">
            <a:avLst/>
          </a:prstGeom>
          <a:noFill/>
        </p:spPr>
        <p:txBody>
          <a:bodyPr wrap="square">
            <a:spAutoFit/>
          </a:bodyPr>
          <a:lstStyle/>
          <a:p>
            <a:r>
              <a:rPr lang="de-DE" sz="1200" dirty="0">
                <a:solidFill>
                  <a:schemeClr val="bg1">
                    <a:lumMod val="50000"/>
                  </a:schemeClr>
                </a:solidFill>
                <a:hlinkClick r:id="rId5">
                  <a:extLst>
                    <a:ext uri="{A12FA001-AC4F-418D-AE19-62706E023703}">
                      <ahyp:hlinkClr xmlns:ahyp="http://schemas.microsoft.com/office/drawing/2018/hyperlinkcolor" val="tx"/>
                    </a:ext>
                  </a:extLst>
                </a:hlinkClick>
              </a:rPr>
              <a:t>Wikipedia</a:t>
            </a:r>
            <a:r>
              <a:rPr lang="de-DE" sz="1200" dirty="0">
                <a:solidFill>
                  <a:schemeClr val="bg1">
                    <a:lumMod val="50000"/>
                  </a:schemeClr>
                </a:solidFill>
              </a:rPr>
              <a:t> </a:t>
            </a:r>
            <a:r>
              <a:rPr lang="de-DE" sz="1200" dirty="0">
                <a:solidFill>
                  <a:schemeClr val="bg1">
                    <a:lumMod val="50000"/>
                  </a:schemeClr>
                </a:solidFill>
                <a:hlinkClick r:id="rId6">
                  <a:extLst>
                    <a:ext uri="{A12FA001-AC4F-418D-AE19-62706E023703}">
                      <ahyp:hlinkClr xmlns:ahyp="http://schemas.microsoft.com/office/drawing/2018/hyperlinkcolor" val="tx"/>
                    </a:ext>
                  </a:extLst>
                </a:hlinkClick>
              </a:rPr>
              <a:t>CC0 1.0 Universal</a:t>
            </a:r>
            <a:endParaRPr lang="de-DE" sz="1200" dirty="0">
              <a:solidFill>
                <a:schemeClr val="bg1">
                  <a:lumMod val="50000"/>
                </a:schemeClr>
              </a:solidFill>
            </a:endParaRPr>
          </a:p>
        </p:txBody>
      </p:sp>
      <p:sp>
        <p:nvSpPr>
          <p:cNvPr id="18" name="Ring 17">
            <a:extLst>
              <a:ext uri="{FF2B5EF4-FFF2-40B4-BE49-F238E27FC236}">
                <a16:creationId xmlns:a16="http://schemas.microsoft.com/office/drawing/2014/main" id="{6880D4A9-524B-724D-A13C-6CC2BA248805}"/>
              </a:ext>
            </a:extLst>
          </p:cNvPr>
          <p:cNvSpPr/>
          <p:nvPr/>
        </p:nvSpPr>
        <p:spPr>
          <a:xfrm>
            <a:off x="5231904" y="1988840"/>
            <a:ext cx="396000" cy="396000"/>
          </a:xfrm>
          <a:prstGeom prst="donut">
            <a:avLst>
              <a:gd name="adj" fmla="val 0"/>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solidFill>
                <a:schemeClr val="tx1"/>
              </a:solidFill>
            </a:endParaRPr>
          </a:p>
        </p:txBody>
      </p:sp>
      <p:pic>
        <p:nvPicPr>
          <p:cNvPr id="12" name="Picture 2">
            <a:extLst>
              <a:ext uri="{FF2B5EF4-FFF2-40B4-BE49-F238E27FC236}">
                <a16:creationId xmlns:a16="http://schemas.microsoft.com/office/drawing/2014/main" id="{E3239F6E-DE2F-4E4E-9878-87F57EB394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0372" y="4619195"/>
            <a:ext cx="1976481" cy="11913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feld 5"/>
          <p:cNvSpPr txBox="1"/>
          <p:nvPr/>
        </p:nvSpPr>
        <p:spPr bwMode="auto">
          <a:xfrm>
            <a:off x="0" y="0"/>
            <a:ext cx="12192000" cy="1047426"/>
          </a:xfrm>
          <a:prstGeom prst="rect">
            <a:avLst/>
          </a:prstGeom>
          <a:gradFill>
            <a:gsLst>
              <a:gs pos="0">
                <a:srgbClr val="3252D4"/>
              </a:gs>
              <a:gs pos="46000">
                <a:schemeClr val="accent1">
                  <a:lumMod val="95000"/>
                  <a:lumOff val="5000"/>
                </a:schemeClr>
              </a:gs>
              <a:gs pos="100000">
                <a:schemeClr val="accent1">
                  <a:lumMod val="60000"/>
                </a:schemeClr>
              </a:gs>
            </a:gsLst>
            <a:path path="rect"/>
          </a:gradFill>
        </p:spPr>
        <p:txBody>
          <a:bodyPr wrap="square" rtlCol="0">
            <a:spAutoFit/>
          </a:bodyPr>
          <a:lstStyle/>
          <a:p>
            <a:pPr>
              <a:defRPr/>
            </a:pPr>
            <a:endParaRPr lang="de-DE"/>
          </a:p>
        </p:txBody>
      </p:sp>
      <p:sp>
        <p:nvSpPr>
          <p:cNvPr id="7" name="Textfeld 6"/>
          <p:cNvSpPr txBox="1"/>
          <p:nvPr/>
        </p:nvSpPr>
        <p:spPr bwMode="auto">
          <a:xfrm>
            <a:off x="0" y="5810574"/>
            <a:ext cx="12192000" cy="1047426"/>
          </a:xfrm>
          <a:prstGeom prst="rect">
            <a:avLst/>
          </a:prstGeom>
          <a:gradFill>
            <a:gsLst>
              <a:gs pos="0">
                <a:srgbClr val="E60000"/>
              </a:gs>
              <a:gs pos="46000">
                <a:srgbClr val="E60000">
                  <a:lumMod val="95000"/>
                  <a:lumOff val="5000"/>
                </a:srgbClr>
              </a:gs>
              <a:gs pos="100000">
                <a:srgbClr val="CD0000">
                  <a:lumMod val="60000"/>
                </a:srgbClr>
              </a:gs>
            </a:gsLst>
            <a:path path="rect"/>
          </a:gradFill>
        </p:spPr>
        <p:txBody>
          <a:bodyPr wrap="square" rtlCol="0">
            <a:spAutoFit/>
          </a:bodyPr>
          <a:lstStyle/>
          <a:p>
            <a:pPr>
              <a:defRPr/>
            </a:pPr>
            <a:endParaRPr lang="de-DE"/>
          </a:p>
        </p:txBody>
      </p:sp>
      <p:sp>
        <p:nvSpPr>
          <p:cNvPr id="13" name="Textfeld 12"/>
          <p:cNvSpPr txBox="1"/>
          <p:nvPr/>
        </p:nvSpPr>
        <p:spPr bwMode="auto">
          <a:xfrm>
            <a:off x="135148" y="58684"/>
            <a:ext cx="11921705" cy="830997"/>
          </a:xfrm>
          <a:prstGeom prst="rect">
            <a:avLst/>
          </a:prstGeom>
          <a:noFill/>
        </p:spPr>
        <p:txBody>
          <a:bodyPr wrap="square" rtlCol="0">
            <a:spAutoFit/>
          </a:bodyPr>
          <a:lstStyle/>
          <a:p>
            <a:pPr algn="ctr">
              <a:defRPr/>
            </a:pPr>
            <a:r>
              <a:rPr lang="de-DE" sz="2800" b="1" dirty="0">
                <a:solidFill>
                  <a:schemeClr val="bg1"/>
                </a:solidFill>
                <a:latin typeface="Constantia"/>
              </a:rPr>
              <a:t> </a:t>
            </a:r>
            <a:r>
              <a:rPr lang="de-DE" sz="4800" b="1" dirty="0" err="1">
                <a:solidFill>
                  <a:schemeClr val="bg1"/>
                </a:solidFill>
                <a:latin typeface="Constantia"/>
              </a:rPr>
              <a:t>Les</a:t>
            </a:r>
            <a:r>
              <a:rPr lang="de-DE" sz="4800" b="1" dirty="0">
                <a:solidFill>
                  <a:schemeClr val="bg1"/>
                </a:solidFill>
                <a:latin typeface="Constantia"/>
              </a:rPr>
              <a:t> </a:t>
            </a:r>
            <a:r>
              <a:rPr lang="de-DE" sz="4800" b="1" dirty="0" err="1">
                <a:solidFill>
                  <a:schemeClr val="bg1"/>
                </a:solidFill>
                <a:latin typeface="Constantia"/>
              </a:rPr>
              <a:t>francophones</a:t>
            </a:r>
            <a:r>
              <a:rPr lang="de-DE" sz="4800" b="1" dirty="0">
                <a:solidFill>
                  <a:schemeClr val="bg1"/>
                </a:solidFill>
                <a:latin typeface="Constantia"/>
              </a:rPr>
              <a:t> </a:t>
            </a:r>
            <a:r>
              <a:rPr lang="de-DE" sz="4800" b="1" dirty="0" err="1">
                <a:solidFill>
                  <a:schemeClr val="bg1"/>
                </a:solidFill>
                <a:latin typeface="Constantia"/>
              </a:rPr>
              <a:t>dans</a:t>
            </a:r>
            <a:r>
              <a:rPr lang="de-DE" sz="4800" b="1" dirty="0">
                <a:solidFill>
                  <a:schemeClr val="bg1"/>
                </a:solidFill>
                <a:latin typeface="Constantia"/>
              </a:rPr>
              <a:t> le </a:t>
            </a:r>
            <a:r>
              <a:rPr lang="de-DE" sz="4800" b="1" dirty="0" err="1">
                <a:solidFill>
                  <a:schemeClr val="bg1"/>
                </a:solidFill>
                <a:latin typeface="Constantia"/>
              </a:rPr>
              <a:t>monde</a:t>
            </a:r>
            <a:r>
              <a:rPr lang="de-DE" sz="2800" dirty="0"/>
              <a:t> </a:t>
            </a:r>
            <a:endParaRPr dirty="0"/>
          </a:p>
        </p:txBody>
      </p:sp>
      <p:sp>
        <p:nvSpPr>
          <p:cNvPr id="14" name="Textfeld 13"/>
          <p:cNvSpPr txBox="1"/>
          <p:nvPr/>
        </p:nvSpPr>
        <p:spPr bwMode="auto">
          <a:xfrm>
            <a:off x="2167035" y="6021288"/>
            <a:ext cx="7857930" cy="584775"/>
          </a:xfrm>
          <a:prstGeom prst="rect">
            <a:avLst/>
          </a:prstGeom>
          <a:noFill/>
        </p:spPr>
        <p:txBody>
          <a:bodyPr wrap="square" rtlCol="0">
            <a:spAutoFit/>
          </a:bodyPr>
          <a:lstStyle/>
          <a:p>
            <a:pPr algn="ctr">
              <a:defRPr/>
            </a:pPr>
            <a:r>
              <a:rPr lang="de-DE" sz="3200" b="1" dirty="0">
                <a:solidFill>
                  <a:schemeClr val="bg1"/>
                </a:solidFill>
                <a:latin typeface="Constantia"/>
              </a:rPr>
              <a:t>Französisch-Sprechende weltweit</a:t>
            </a:r>
            <a:endParaRPr lang="de-DE" sz="3200" dirty="0"/>
          </a:p>
        </p:txBody>
      </p:sp>
      <p:pic>
        <p:nvPicPr>
          <p:cNvPr id="8" name="Grafik 7">
            <a:extLst>
              <a:ext uri="{FF2B5EF4-FFF2-40B4-BE49-F238E27FC236}">
                <a16:creationId xmlns:a16="http://schemas.microsoft.com/office/drawing/2014/main" id="{6E5AFC48-FAFC-DC4B-8FEA-4564C7067111}"/>
              </a:ext>
            </a:extLst>
          </p:cNvPr>
          <p:cNvPicPr>
            <a:picLocks noChangeAspect="1"/>
          </p:cNvPicPr>
          <p:nvPr/>
        </p:nvPicPr>
        <p:blipFill>
          <a:blip r:embed="rId3"/>
          <a:stretch>
            <a:fillRect/>
          </a:stretch>
        </p:blipFill>
        <p:spPr>
          <a:xfrm>
            <a:off x="3366215" y="1196752"/>
            <a:ext cx="5459571" cy="4435902"/>
          </a:xfrm>
          <a:prstGeom prst="rect">
            <a:avLst/>
          </a:prstGeom>
        </p:spPr>
      </p:pic>
      <p:sp>
        <p:nvSpPr>
          <p:cNvPr id="17" name="Textfeld 16">
            <a:extLst>
              <a:ext uri="{FF2B5EF4-FFF2-40B4-BE49-F238E27FC236}">
                <a16:creationId xmlns:a16="http://schemas.microsoft.com/office/drawing/2014/main" id="{7E578487-CFBF-1047-95A8-35EF0A06C674}"/>
              </a:ext>
            </a:extLst>
          </p:cNvPr>
          <p:cNvSpPr txBox="1"/>
          <p:nvPr/>
        </p:nvSpPr>
        <p:spPr>
          <a:xfrm>
            <a:off x="3161674" y="5570516"/>
            <a:ext cx="5868652" cy="276999"/>
          </a:xfrm>
          <a:prstGeom prst="rect">
            <a:avLst/>
          </a:prstGeom>
          <a:noFill/>
        </p:spPr>
        <p:txBody>
          <a:bodyPr wrap="square">
            <a:spAutoFit/>
          </a:bodyPr>
          <a:lstStyle/>
          <a:p>
            <a:pPr algn="ctr"/>
            <a:r>
              <a:rPr lang="de-DE" sz="1200" dirty="0">
                <a:solidFill>
                  <a:schemeClr val="bg1">
                    <a:lumMod val="50000"/>
                  </a:schemeClr>
                </a:solidFill>
                <a:hlinkClick r:id="rId4">
                  <a:extLst>
                    <a:ext uri="{A12FA001-AC4F-418D-AE19-62706E023703}">
                      <ahyp:hlinkClr xmlns:ahyp="http://schemas.microsoft.com/office/drawing/2018/hyperlinkcolor" val="tx"/>
                    </a:ext>
                  </a:extLst>
                </a:hlinkClick>
              </a:rPr>
              <a:t>GOUVERNEMENT</a:t>
            </a:r>
            <a:r>
              <a:rPr lang="de-DE" sz="1200" dirty="0">
                <a:solidFill>
                  <a:schemeClr val="bg1">
                    <a:lumMod val="50000"/>
                  </a:schemeClr>
                </a:solidFill>
              </a:rPr>
              <a:t> </a:t>
            </a:r>
            <a:r>
              <a:rPr lang="de-DE" sz="1200" dirty="0">
                <a:solidFill>
                  <a:schemeClr val="bg1">
                    <a:lumMod val="50000"/>
                  </a:schemeClr>
                </a:solidFill>
                <a:hlinkClick r:id="rId5">
                  <a:extLst>
                    <a:ext uri="{A12FA001-AC4F-418D-AE19-62706E023703}">
                      <ahyp:hlinkClr xmlns:ahyp="http://schemas.microsoft.com/office/drawing/2018/hyperlinkcolor" val="tx"/>
                    </a:ext>
                  </a:extLst>
                </a:hlinkClick>
              </a:rPr>
              <a:t>CC BY 3.0</a:t>
            </a:r>
            <a:endParaRPr lang="de-DE" sz="1200" dirty="0">
              <a:solidFill>
                <a:schemeClr val="bg1">
                  <a:lumMod val="50000"/>
                </a:schemeClr>
              </a:solidFill>
            </a:endParaRPr>
          </a:p>
        </p:txBody>
      </p:sp>
      <p:pic>
        <p:nvPicPr>
          <p:cNvPr id="18" name="Grafik 17">
            <a:extLst>
              <a:ext uri="{FF2B5EF4-FFF2-40B4-BE49-F238E27FC236}">
                <a16:creationId xmlns:a16="http://schemas.microsoft.com/office/drawing/2014/main" id="{384F9007-D035-6244-8B5C-29F1DBDD54F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bwMode="auto">
          <a:xfrm>
            <a:off x="103662" y="1124864"/>
            <a:ext cx="1959890" cy="1080000"/>
          </a:xfrm>
          <a:prstGeom prst="rect">
            <a:avLst/>
          </a:prstGeom>
        </p:spPr>
      </p:pic>
      <p:pic>
        <p:nvPicPr>
          <p:cNvPr id="12" name="Picture 2">
            <a:extLst>
              <a:ext uri="{FF2B5EF4-FFF2-40B4-BE49-F238E27FC236}">
                <a16:creationId xmlns:a16="http://schemas.microsoft.com/office/drawing/2014/main" id="{9BBA7391-6C51-46F9-AC64-D50AFDCF85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0372" y="4619195"/>
            <a:ext cx="1976481" cy="119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49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feld 5"/>
          <p:cNvSpPr txBox="1"/>
          <p:nvPr/>
        </p:nvSpPr>
        <p:spPr bwMode="auto">
          <a:xfrm>
            <a:off x="0" y="0"/>
            <a:ext cx="12192000" cy="1047426"/>
          </a:xfrm>
          <a:prstGeom prst="rect">
            <a:avLst/>
          </a:prstGeom>
          <a:gradFill>
            <a:gsLst>
              <a:gs pos="0">
                <a:srgbClr val="3252D4"/>
              </a:gs>
              <a:gs pos="46000">
                <a:schemeClr val="accent1">
                  <a:lumMod val="95000"/>
                  <a:lumOff val="5000"/>
                </a:schemeClr>
              </a:gs>
              <a:gs pos="100000">
                <a:schemeClr val="accent1">
                  <a:lumMod val="60000"/>
                </a:schemeClr>
              </a:gs>
            </a:gsLst>
            <a:path path="rect"/>
          </a:gradFill>
        </p:spPr>
        <p:txBody>
          <a:bodyPr wrap="square" rtlCol="0">
            <a:spAutoFit/>
          </a:bodyPr>
          <a:lstStyle/>
          <a:p>
            <a:pPr>
              <a:defRPr/>
            </a:pPr>
            <a:endParaRPr lang="de-DE"/>
          </a:p>
        </p:txBody>
      </p:sp>
      <p:sp>
        <p:nvSpPr>
          <p:cNvPr id="7" name="Textfeld 6"/>
          <p:cNvSpPr txBox="1"/>
          <p:nvPr/>
        </p:nvSpPr>
        <p:spPr bwMode="auto">
          <a:xfrm>
            <a:off x="0" y="5810574"/>
            <a:ext cx="12192000" cy="1047426"/>
          </a:xfrm>
          <a:prstGeom prst="rect">
            <a:avLst/>
          </a:prstGeom>
          <a:gradFill>
            <a:gsLst>
              <a:gs pos="0">
                <a:srgbClr val="E60000"/>
              </a:gs>
              <a:gs pos="46000">
                <a:srgbClr val="E60000">
                  <a:lumMod val="95000"/>
                  <a:lumOff val="5000"/>
                </a:srgbClr>
              </a:gs>
              <a:gs pos="100000">
                <a:srgbClr val="CD0000">
                  <a:lumMod val="60000"/>
                </a:srgbClr>
              </a:gs>
            </a:gsLst>
            <a:path path="rect"/>
          </a:gradFill>
        </p:spPr>
        <p:txBody>
          <a:bodyPr wrap="square" rtlCol="0">
            <a:spAutoFit/>
          </a:bodyPr>
          <a:lstStyle/>
          <a:p>
            <a:pPr>
              <a:defRPr/>
            </a:pPr>
            <a:endParaRPr lang="de-DE"/>
          </a:p>
        </p:txBody>
      </p:sp>
      <p:sp>
        <p:nvSpPr>
          <p:cNvPr id="8" name="Textfeld 7"/>
          <p:cNvSpPr txBox="1"/>
          <p:nvPr/>
        </p:nvSpPr>
        <p:spPr bwMode="auto">
          <a:xfrm>
            <a:off x="135148" y="68209"/>
            <a:ext cx="11921705" cy="830997"/>
          </a:xfrm>
          <a:prstGeom prst="rect">
            <a:avLst/>
          </a:prstGeom>
          <a:noFill/>
        </p:spPr>
        <p:txBody>
          <a:bodyPr wrap="square" rtlCol="0">
            <a:spAutoFit/>
          </a:bodyPr>
          <a:lstStyle/>
          <a:p>
            <a:pPr algn="ctr">
              <a:defRPr/>
            </a:pPr>
            <a:r>
              <a:rPr lang="de-DE" sz="2800" b="1">
                <a:solidFill>
                  <a:schemeClr val="bg1"/>
                </a:solidFill>
                <a:latin typeface="Constantia"/>
              </a:rPr>
              <a:t> </a:t>
            </a:r>
            <a:r>
              <a:rPr lang="de-DE" sz="4800" b="1">
                <a:solidFill>
                  <a:schemeClr val="bg1"/>
                </a:solidFill>
                <a:latin typeface="Constantia"/>
              </a:rPr>
              <a:t>Le français – une langue importante</a:t>
            </a:r>
            <a:r>
              <a:rPr lang="de-DE" sz="2800"/>
              <a:t> </a:t>
            </a:r>
            <a:endParaRPr/>
          </a:p>
        </p:txBody>
      </p:sp>
      <p:sp>
        <p:nvSpPr>
          <p:cNvPr id="9" name="Textfeld 8"/>
          <p:cNvSpPr txBox="1"/>
          <p:nvPr/>
        </p:nvSpPr>
        <p:spPr bwMode="auto">
          <a:xfrm>
            <a:off x="2167035" y="6021288"/>
            <a:ext cx="7857930" cy="584775"/>
          </a:xfrm>
          <a:prstGeom prst="rect">
            <a:avLst/>
          </a:prstGeom>
          <a:noFill/>
        </p:spPr>
        <p:txBody>
          <a:bodyPr wrap="square" rtlCol="0">
            <a:spAutoFit/>
          </a:bodyPr>
          <a:lstStyle/>
          <a:p>
            <a:pPr algn="ctr">
              <a:defRPr/>
            </a:pPr>
            <a:r>
              <a:rPr lang="de-DE" sz="3200" b="1" dirty="0">
                <a:solidFill>
                  <a:schemeClr val="bg1"/>
                </a:solidFill>
                <a:latin typeface="Constantia"/>
              </a:rPr>
              <a:t>Französisch – eine wichtige Sprache</a:t>
            </a:r>
            <a:endParaRPr lang="de-DE" sz="3200" dirty="0"/>
          </a:p>
        </p:txBody>
      </p:sp>
      <p:sp>
        <p:nvSpPr>
          <p:cNvPr id="10" name="Titel 9"/>
          <p:cNvSpPr txBox="1">
            <a:spLocks noGrp="1"/>
          </p:cNvSpPr>
          <p:nvPr>
            <p:ph type="ctrTitle"/>
          </p:nvPr>
        </p:nvSpPr>
        <p:spPr bwMode="auto">
          <a:xfrm>
            <a:off x="1524000" y="1755637"/>
            <a:ext cx="9144000" cy="1754326"/>
          </a:xfrm>
          <a:prstGeom prst="rect">
            <a:avLst/>
          </a:prstGeom>
          <a:noFill/>
        </p:spPr>
        <p:txBody>
          <a:bodyPr wrap="square" rtlCol="0">
            <a:spAutoFit/>
          </a:bodyPr>
          <a:lstStyle/>
          <a:p>
            <a:pPr marL="342900" indent="-342900" algn="l">
              <a:buFont typeface="Arial"/>
              <a:buChar char="•"/>
              <a:defRPr/>
            </a:pPr>
            <a:r>
              <a:rPr lang="de-DE" sz="2000" b="1">
                <a:latin typeface="Arial"/>
                <a:cs typeface="Arial"/>
              </a:rPr>
              <a:t>300 Millionen Sprecher in über 50 Ländern auf 5 Kontinenten</a:t>
            </a:r>
            <a:endParaRPr/>
          </a:p>
          <a:p>
            <a:pPr marL="342900" indent="-342900" algn="l">
              <a:buFont typeface="Arial"/>
              <a:buChar char="•"/>
              <a:defRPr/>
            </a:pPr>
            <a:endParaRPr lang="de-DE" sz="2000" b="1">
              <a:latin typeface="Arial"/>
              <a:cs typeface="Arial"/>
            </a:endParaRPr>
          </a:p>
          <a:p>
            <a:pPr marL="342900" indent="-342900" algn="l">
              <a:buFont typeface="Arial"/>
              <a:buChar char="•"/>
              <a:defRPr/>
            </a:pPr>
            <a:r>
              <a:rPr lang="de-DE" sz="2000" b="1">
                <a:latin typeface="Arial"/>
                <a:cs typeface="Arial"/>
              </a:rPr>
              <a:t>Französisch: 1 der 5 wichtigsten Weltsprachen</a:t>
            </a:r>
            <a:endParaRPr/>
          </a:p>
          <a:p>
            <a:pPr marL="342900" indent="-342900" algn="l">
              <a:buFont typeface="Arial"/>
              <a:buChar char="•"/>
              <a:defRPr/>
            </a:pPr>
            <a:endParaRPr lang="de-DE" sz="2000" b="1">
              <a:latin typeface="Arial"/>
              <a:cs typeface="Arial"/>
            </a:endParaRPr>
          </a:p>
          <a:p>
            <a:pPr marL="342900" indent="-342900" algn="l">
              <a:buFont typeface="Arial"/>
              <a:buChar char="•"/>
              <a:defRPr/>
            </a:pPr>
            <a:r>
              <a:rPr lang="de-DE" sz="2000" b="1">
                <a:latin typeface="Arial"/>
                <a:cs typeface="Arial"/>
              </a:rPr>
              <a:t>Französisch: 2. Sprache in Europa</a:t>
            </a:r>
            <a:endParaRPr/>
          </a:p>
          <a:p>
            <a:pPr marL="342900" indent="-342900" algn="l">
              <a:buFont typeface="Arial"/>
              <a:buChar char="•"/>
              <a:defRPr/>
            </a:pPr>
            <a:endParaRPr lang="de-DE" sz="2000" b="1">
              <a:latin typeface="Arial"/>
              <a:cs typeface="Arial"/>
            </a:endParaRPr>
          </a:p>
        </p:txBody>
      </p:sp>
      <p:sp>
        <p:nvSpPr>
          <p:cNvPr id="11" name="Untertitel 10"/>
          <p:cNvSpPr txBox="1">
            <a:spLocks noGrp="1"/>
          </p:cNvSpPr>
          <p:nvPr>
            <p:ph type="subTitle" idx="1"/>
          </p:nvPr>
        </p:nvSpPr>
        <p:spPr bwMode="auto">
          <a:xfrm>
            <a:off x="1524000" y="3602038"/>
            <a:ext cx="9144000" cy="1990288"/>
          </a:xfrm>
          <a:prstGeom prst="rect">
            <a:avLst/>
          </a:prstGeom>
          <a:noFill/>
        </p:spPr>
        <p:txBody>
          <a:bodyPr wrap="square" rtlCol="0">
            <a:spAutoFit/>
          </a:bodyPr>
          <a:lstStyle/>
          <a:p>
            <a:pPr marL="342900" indent="-342900" algn="l">
              <a:buFont typeface="Arial"/>
              <a:buChar char="•"/>
              <a:defRPr/>
            </a:pPr>
            <a:r>
              <a:rPr lang="de-DE" sz="2000" b="1" dirty="0">
                <a:latin typeface="Arial"/>
                <a:cs typeface="Arial"/>
              </a:rPr>
              <a:t>Frankreich, unser Nachbarland: </a:t>
            </a:r>
            <a:endParaRPr dirty="0"/>
          </a:p>
          <a:p>
            <a:pPr algn="l">
              <a:tabLst>
                <a:tab pos="361950" algn="l"/>
              </a:tabLst>
              <a:defRPr/>
            </a:pPr>
            <a:r>
              <a:rPr lang="de-DE" sz="2000" b="1" dirty="0">
                <a:latin typeface="Arial"/>
                <a:cs typeface="Arial"/>
              </a:rPr>
              <a:t>	gemeinsame Geschichte, Kultur und Werte</a:t>
            </a:r>
            <a:endParaRPr dirty="0"/>
          </a:p>
          <a:p>
            <a:pPr marL="342900" indent="-342900" algn="l">
              <a:buFont typeface="Arial"/>
              <a:buChar char="•"/>
              <a:defRPr/>
            </a:pPr>
            <a:endParaRPr lang="de-DE" sz="2000" b="1" dirty="0">
              <a:latin typeface="Arial"/>
              <a:cs typeface="Arial"/>
            </a:endParaRPr>
          </a:p>
          <a:p>
            <a:pPr marL="342900" indent="-342900" algn="l">
              <a:buFont typeface="Arial"/>
              <a:buChar char="•"/>
              <a:defRPr/>
            </a:pPr>
            <a:r>
              <a:rPr lang="de-DE" sz="2000" b="1" dirty="0">
                <a:latin typeface="Arial"/>
                <a:cs typeface="Arial"/>
              </a:rPr>
              <a:t>Französisch: </a:t>
            </a:r>
            <a:r>
              <a:rPr lang="de-DE" sz="2000" dirty="0">
                <a:latin typeface="Arial"/>
                <a:cs typeface="Arial"/>
              </a:rPr>
              <a:t>Gymnasium, </a:t>
            </a:r>
            <a:r>
              <a:rPr lang="de-DE" sz="2000" b="1" dirty="0">
                <a:latin typeface="Arial"/>
                <a:cs typeface="Arial"/>
              </a:rPr>
              <a:t>Realschule </a:t>
            </a:r>
          </a:p>
          <a:p>
            <a:pPr marL="342900" indent="-342900" algn="l">
              <a:buFont typeface="Arial"/>
              <a:buChar char="•"/>
              <a:defRPr/>
            </a:pPr>
            <a:endParaRPr lang="de-DE" sz="2000" b="1" dirty="0">
              <a:latin typeface="Arial"/>
              <a:cs typeface="Arial"/>
            </a:endParaRPr>
          </a:p>
        </p:txBody>
      </p:sp>
      <p:pic>
        <p:nvPicPr>
          <p:cNvPr id="3074" name="Picture 2"/>
          <p:cNvPicPr>
            <a:picLocks noChangeAspect="1" noChangeArrowheads="1"/>
          </p:cNvPicPr>
          <p:nvPr/>
        </p:nvPicPr>
        <p:blipFill>
          <a:blip r:embed="rId3"/>
          <a:stretch/>
        </p:blipFill>
        <p:spPr bwMode="auto">
          <a:xfrm>
            <a:off x="7968208" y="2370823"/>
            <a:ext cx="2867866" cy="2963862"/>
          </a:xfrm>
          <a:prstGeom prst="rect">
            <a:avLst/>
          </a:prstGeom>
          <a:noFill/>
        </p:spPr>
      </p:pic>
      <p:pic>
        <p:nvPicPr>
          <p:cNvPr id="13" name="Grafik 12">
            <a:extLst>
              <a:ext uri="{FF2B5EF4-FFF2-40B4-BE49-F238E27FC236}">
                <a16:creationId xmlns:a16="http://schemas.microsoft.com/office/drawing/2014/main" id="{8E54BC0A-DD38-0849-8A7C-0040B3B269A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bwMode="auto">
          <a:xfrm>
            <a:off x="86249" y="1115635"/>
            <a:ext cx="1329231" cy="1080000"/>
          </a:xfrm>
          <a:prstGeom prst="rect">
            <a:avLst/>
          </a:prstGeom>
        </p:spPr>
      </p:pic>
      <p:sp>
        <p:nvSpPr>
          <p:cNvPr id="2" name="Textfeld 1">
            <a:extLst>
              <a:ext uri="{FF2B5EF4-FFF2-40B4-BE49-F238E27FC236}">
                <a16:creationId xmlns:a16="http://schemas.microsoft.com/office/drawing/2014/main" id="{13840BAC-072C-FB4D-AD06-2147C538875B}"/>
              </a:ext>
            </a:extLst>
          </p:cNvPr>
          <p:cNvSpPr txBox="1"/>
          <p:nvPr/>
        </p:nvSpPr>
        <p:spPr>
          <a:xfrm>
            <a:off x="8184232" y="5249464"/>
            <a:ext cx="2586061" cy="646331"/>
          </a:xfrm>
          <a:prstGeom prst="rect">
            <a:avLst/>
          </a:prstGeom>
          <a:noFill/>
        </p:spPr>
        <p:txBody>
          <a:bodyPr wrap="square" rtlCol="0">
            <a:spAutoFit/>
          </a:bodyPr>
          <a:lstStyle/>
          <a:p>
            <a:r>
              <a:rPr lang="de-DE" sz="1200" b="1" dirty="0">
                <a:solidFill>
                  <a:srgbClr val="0070C0"/>
                </a:solidFill>
                <a:latin typeface="Arial" panose="020B0604020202020204" pitchFamily="34" charset="0"/>
                <a:cs typeface="Arial" panose="020B0604020202020204" pitchFamily="34" charset="0"/>
              </a:rPr>
              <a:t>347 bayerische Realschulen mit </a:t>
            </a:r>
          </a:p>
          <a:p>
            <a:r>
              <a:rPr lang="de-DE" sz="1200" b="1" dirty="0">
                <a:solidFill>
                  <a:srgbClr val="0070C0"/>
                </a:solidFill>
                <a:latin typeface="Arial" panose="020B0604020202020204" pitchFamily="34" charset="0"/>
                <a:cs typeface="Arial" panose="020B0604020202020204" pitchFamily="34" charset="0"/>
              </a:rPr>
              <a:t>WPF IIIa Französisch </a:t>
            </a:r>
            <a:r>
              <a:rPr lang="de-DE" sz="1200" dirty="0">
                <a:solidFill>
                  <a:schemeClr val="bg1">
                    <a:lumMod val="50000"/>
                  </a:schemeClr>
                </a:solidFill>
              </a:rPr>
              <a:t>© </a:t>
            </a:r>
            <a:r>
              <a:rPr lang="de-DE" sz="1200" dirty="0">
                <a:solidFill>
                  <a:schemeClr val="bg1">
                    <a:lumMod val="50000"/>
                  </a:schemeClr>
                </a:solidFill>
                <a:hlinkClick r:id="rId5">
                  <a:extLst>
                    <a:ext uri="{A12FA001-AC4F-418D-AE19-62706E023703}">
                      <ahyp:hlinkClr xmlns:ahyp="http://schemas.microsoft.com/office/drawing/2018/hyperlinkcolor" val="tx"/>
                    </a:ext>
                  </a:extLst>
                </a:hlinkClick>
              </a:rPr>
              <a:t>StMUK</a:t>
            </a:r>
            <a:endParaRPr lang="de-DE" sz="1200" b="1" dirty="0">
              <a:solidFill>
                <a:srgbClr val="0070C0"/>
              </a:solidFill>
              <a:latin typeface="Arial" panose="020B0604020202020204" pitchFamily="34" charset="0"/>
              <a:cs typeface="Arial" panose="020B0604020202020204" pitchFamily="34" charset="0"/>
            </a:endParaRPr>
          </a:p>
          <a:p>
            <a:endParaRPr lang="de-DE" sz="1200" dirty="0">
              <a:solidFill>
                <a:schemeClr val="bg1">
                  <a:lumMod val="50000"/>
                </a:schemeClr>
              </a:solidFill>
            </a:endParaRPr>
          </a:p>
        </p:txBody>
      </p:sp>
      <p:pic>
        <p:nvPicPr>
          <p:cNvPr id="12" name="Picture 2">
            <a:extLst>
              <a:ext uri="{FF2B5EF4-FFF2-40B4-BE49-F238E27FC236}">
                <a16:creationId xmlns:a16="http://schemas.microsoft.com/office/drawing/2014/main" id="{F10B26E1-A38D-405D-B63C-5F24CB9AA3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833360"/>
            <a:ext cx="1621184" cy="9772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feld 5"/>
          <p:cNvSpPr txBox="1"/>
          <p:nvPr/>
        </p:nvSpPr>
        <p:spPr bwMode="auto">
          <a:xfrm>
            <a:off x="0" y="0"/>
            <a:ext cx="12192000" cy="1047426"/>
          </a:xfrm>
          <a:prstGeom prst="rect">
            <a:avLst/>
          </a:prstGeom>
          <a:gradFill>
            <a:gsLst>
              <a:gs pos="0">
                <a:srgbClr val="3252D4"/>
              </a:gs>
              <a:gs pos="46000">
                <a:schemeClr val="accent1">
                  <a:lumMod val="95000"/>
                  <a:lumOff val="5000"/>
                </a:schemeClr>
              </a:gs>
              <a:gs pos="100000">
                <a:schemeClr val="accent1">
                  <a:lumMod val="60000"/>
                </a:schemeClr>
              </a:gs>
            </a:gsLst>
            <a:path path="rect"/>
          </a:gradFill>
        </p:spPr>
        <p:txBody>
          <a:bodyPr wrap="square" rtlCol="0">
            <a:spAutoFit/>
          </a:bodyPr>
          <a:lstStyle/>
          <a:p>
            <a:pPr>
              <a:defRPr/>
            </a:pPr>
            <a:endParaRPr lang="de-DE"/>
          </a:p>
        </p:txBody>
      </p:sp>
      <p:sp>
        <p:nvSpPr>
          <p:cNvPr id="7" name="Textfeld 6"/>
          <p:cNvSpPr txBox="1"/>
          <p:nvPr/>
        </p:nvSpPr>
        <p:spPr bwMode="auto">
          <a:xfrm>
            <a:off x="0" y="5810574"/>
            <a:ext cx="12192000" cy="1047426"/>
          </a:xfrm>
          <a:prstGeom prst="rect">
            <a:avLst/>
          </a:prstGeom>
          <a:gradFill>
            <a:gsLst>
              <a:gs pos="0">
                <a:srgbClr val="E60000"/>
              </a:gs>
              <a:gs pos="46000">
                <a:srgbClr val="E60000">
                  <a:lumMod val="95000"/>
                  <a:lumOff val="5000"/>
                </a:srgbClr>
              </a:gs>
              <a:gs pos="100000">
                <a:srgbClr val="CD0000">
                  <a:lumMod val="60000"/>
                </a:srgbClr>
              </a:gs>
            </a:gsLst>
            <a:path path="rect"/>
          </a:gradFill>
        </p:spPr>
        <p:txBody>
          <a:bodyPr wrap="square" rtlCol="0">
            <a:spAutoFit/>
          </a:bodyPr>
          <a:lstStyle/>
          <a:p>
            <a:pPr>
              <a:defRPr/>
            </a:pPr>
            <a:endParaRPr lang="de-DE"/>
          </a:p>
        </p:txBody>
      </p:sp>
      <p:sp>
        <p:nvSpPr>
          <p:cNvPr id="8" name="Textfeld 7"/>
          <p:cNvSpPr txBox="1"/>
          <p:nvPr/>
        </p:nvSpPr>
        <p:spPr bwMode="auto">
          <a:xfrm>
            <a:off x="135148" y="68209"/>
            <a:ext cx="11921705" cy="830997"/>
          </a:xfrm>
          <a:prstGeom prst="rect">
            <a:avLst/>
          </a:prstGeom>
          <a:noFill/>
        </p:spPr>
        <p:txBody>
          <a:bodyPr wrap="square" rtlCol="0">
            <a:spAutoFit/>
          </a:bodyPr>
          <a:lstStyle/>
          <a:p>
            <a:pPr algn="ctr">
              <a:defRPr/>
            </a:pPr>
            <a:r>
              <a:rPr lang="de-DE" sz="2800" b="1" dirty="0">
                <a:solidFill>
                  <a:schemeClr val="bg1"/>
                </a:solidFill>
                <a:latin typeface="Constantia"/>
              </a:rPr>
              <a:t> </a:t>
            </a:r>
            <a:r>
              <a:rPr lang="de-DE" sz="4800" b="1" dirty="0">
                <a:solidFill>
                  <a:schemeClr val="bg1"/>
                </a:solidFill>
                <a:latin typeface="Constantia"/>
              </a:rPr>
              <a:t>Le français </a:t>
            </a:r>
            <a:r>
              <a:rPr lang="de-DE" sz="4800" b="1" dirty="0" err="1">
                <a:solidFill>
                  <a:schemeClr val="bg1"/>
                </a:solidFill>
                <a:latin typeface="Constantia"/>
              </a:rPr>
              <a:t>dans</a:t>
            </a:r>
            <a:r>
              <a:rPr lang="de-DE" sz="4800" b="1" dirty="0">
                <a:solidFill>
                  <a:schemeClr val="bg1"/>
                </a:solidFill>
                <a:latin typeface="Constantia"/>
              </a:rPr>
              <a:t> </a:t>
            </a:r>
            <a:r>
              <a:rPr lang="de-DE" sz="4800" b="1" dirty="0" err="1">
                <a:solidFill>
                  <a:schemeClr val="bg1"/>
                </a:solidFill>
                <a:latin typeface="Constantia"/>
              </a:rPr>
              <a:t>notre</a:t>
            </a:r>
            <a:r>
              <a:rPr lang="de-DE" sz="4800" b="1" dirty="0">
                <a:solidFill>
                  <a:schemeClr val="bg1"/>
                </a:solidFill>
                <a:latin typeface="Constantia"/>
              </a:rPr>
              <a:t> </a:t>
            </a:r>
            <a:r>
              <a:rPr lang="de-DE" sz="4800" b="1" dirty="0" err="1">
                <a:solidFill>
                  <a:schemeClr val="bg1"/>
                </a:solidFill>
                <a:latin typeface="Constantia"/>
              </a:rPr>
              <a:t>collège</a:t>
            </a:r>
            <a:r>
              <a:rPr lang="de-DE" sz="2800" dirty="0"/>
              <a:t> </a:t>
            </a:r>
            <a:endParaRPr dirty="0"/>
          </a:p>
        </p:txBody>
      </p:sp>
      <p:sp>
        <p:nvSpPr>
          <p:cNvPr id="9" name="Textfeld 8"/>
          <p:cNvSpPr txBox="1"/>
          <p:nvPr/>
        </p:nvSpPr>
        <p:spPr bwMode="auto">
          <a:xfrm>
            <a:off x="2167035" y="6021288"/>
            <a:ext cx="7857930" cy="584775"/>
          </a:xfrm>
          <a:prstGeom prst="rect">
            <a:avLst/>
          </a:prstGeom>
          <a:noFill/>
        </p:spPr>
        <p:txBody>
          <a:bodyPr wrap="square" rtlCol="0">
            <a:spAutoFit/>
          </a:bodyPr>
          <a:lstStyle/>
          <a:p>
            <a:pPr algn="ctr">
              <a:defRPr/>
            </a:pPr>
            <a:r>
              <a:rPr lang="de-DE" sz="3200" b="1" dirty="0">
                <a:solidFill>
                  <a:schemeClr val="bg1"/>
                </a:solidFill>
                <a:latin typeface="Constantia"/>
              </a:rPr>
              <a:t>Französisch an unserer Realschule</a:t>
            </a:r>
            <a:endParaRPr lang="de-DE" sz="3200" i="1" dirty="0"/>
          </a:p>
        </p:txBody>
      </p:sp>
      <p:sp>
        <p:nvSpPr>
          <p:cNvPr id="10" name="Titel 9"/>
          <p:cNvSpPr txBox="1">
            <a:spLocks noGrp="1"/>
          </p:cNvSpPr>
          <p:nvPr>
            <p:ph type="ctrTitle"/>
          </p:nvPr>
        </p:nvSpPr>
        <p:spPr bwMode="auto">
          <a:xfrm>
            <a:off x="1524000" y="1195185"/>
            <a:ext cx="9656618" cy="2308324"/>
          </a:xfrm>
          <a:prstGeom prst="rect">
            <a:avLst/>
          </a:prstGeom>
          <a:noFill/>
        </p:spPr>
        <p:txBody>
          <a:bodyPr wrap="square" rtlCol="0">
            <a:spAutoFit/>
          </a:bodyPr>
          <a:lstStyle/>
          <a:p>
            <a:pPr marL="342900" lvl="0" indent="-342900" algn="l">
              <a:buFont typeface="Arial"/>
              <a:buChar char="•"/>
              <a:defRPr/>
            </a:pPr>
            <a:r>
              <a:rPr lang="de-DE" sz="2000" b="1" dirty="0">
                <a:latin typeface="Arial"/>
                <a:cs typeface="Arial"/>
              </a:rPr>
              <a:t>Realschule: Französisch ab der 7. Klasse</a:t>
            </a:r>
            <a:endParaRPr dirty="0"/>
          </a:p>
          <a:p>
            <a:pPr marL="342900" lvl="0" indent="-342900" algn="l">
              <a:buFont typeface="Arial"/>
              <a:buChar char="•"/>
              <a:defRPr/>
            </a:pPr>
            <a:endParaRPr lang="de-DE" sz="2000" b="1" dirty="0">
              <a:latin typeface="Arial"/>
              <a:cs typeface="Arial"/>
            </a:endParaRPr>
          </a:p>
          <a:p>
            <a:pPr marL="342900" lvl="0" indent="-342900" algn="l">
              <a:buFont typeface="Arial"/>
              <a:buChar char="•"/>
              <a:defRPr/>
            </a:pPr>
            <a:r>
              <a:rPr lang="de-DE" sz="2000" b="1" dirty="0">
                <a:solidFill>
                  <a:prstClr val="black"/>
                </a:solidFill>
                <a:latin typeface="Arial"/>
                <a:cs typeface="Arial"/>
              </a:rPr>
              <a:t>Kompetenzorientierter Unterricht: Lesen + Hören, Schreiben + </a:t>
            </a:r>
            <a:r>
              <a:rPr lang="de-DE" sz="2000" b="1" u="sng" dirty="0">
                <a:solidFill>
                  <a:prstClr val="black"/>
                </a:solidFill>
                <a:latin typeface="Arial"/>
                <a:cs typeface="Arial"/>
              </a:rPr>
              <a:t>Sprechen</a:t>
            </a:r>
            <a:endParaRPr dirty="0"/>
          </a:p>
          <a:p>
            <a:pPr marL="342900" lvl="0" indent="-342900" algn="l">
              <a:buFont typeface="Arial"/>
              <a:buChar char="•"/>
              <a:defRPr/>
            </a:pPr>
            <a:endParaRPr lang="de-DE" sz="2000" b="1" dirty="0">
              <a:solidFill>
                <a:prstClr val="black"/>
              </a:solidFill>
              <a:latin typeface="Arial"/>
              <a:cs typeface="Arial"/>
            </a:endParaRPr>
          </a:p>
          <a:p>
            <a:pPr marL="342900" lvl="0" indent="-342900" algn="l">
              <a:buFont typeface="Arial"/>
              <a:buChar char="•"/>
              <a:defRPr/>
            </a:pPr>
            <a:r>
              <a:rPr lang="de-DE" sz="2000" b="1" dirty="0">
                <a:solidFill>
                  <a:prstClr val="black"/>
                </a:solidFill>
                <a:latin typeface="Arial"/>
                <a:cs typeface="Arial"/>
              </a:rPr>
              <a:t>Landeskunde, Chansons, BD, Filme, Referate </a:t>
            </a:r>
            <a:endParaRPr dirty="0"/>
          </a:p>
          <a:p>
            <a:pPr marL="342900" indent="-342900" algn="l">
              <a:buFont typeface="Arial"/>
              <a:buChar char="•"/>
              <a:defRPr/>
            </a:pPr>
            <a:endParaRPr lang="de-DE" sz="2000" b="1" dirty="0">
              <a:latin typeface="Arial"/>
              <a:cs typeface="Arial"/>
            </a:endParaRPr>
          </a:p>
          <a:p>
            <a:pPr marL="342900" indent="-342900" algn="l">
              <a:buFont typeface="Arial"/>
              <a:buChar char="•"/>
              <a:defRPr/>
            </a:pPr>
            <a:endParaRPr lang="de-DE" sz="2000" b="1" dirty="0">
              <a:latin typeface="Arial"/>
              <a:cs typeface="Arial"/>
            </a:endParaRPr>
          </a:p>
          <a:p>
            <a:pPr marL="342900" indent="-342900" algn="l">
              <a:buFont typeface="Arial"/>
              <a:buChar char="•"/>
              <a:defRPr/>
            </a:pPr>
            <a:endParaRPr lang="de-DE" sz="2000" b="1" dirty="0">
              <a:latin typeface="Arial"/>
              <a:cs typeface="Arial"/>
            </a:endParaRPr>
          </a:p>
        </p:txBody>
      </p:sp>
      <p:sp>
        <p:nvSpPr>
          <p:cNvPr id="11" name="Untertitel 10"/>
          <p:cNvSpPr txBox="1">
            <a:spLocks noGrp="1"/>
          </p:cNvSpPr>
          <p:nvPr>
            <p:ph type="subTitle" idx="1"/>
          </p:nvPr>
        </p:nvSpPr>
        <p:spPr bwMode="auto">
          <a:xfrm>
            <a:off x="1524000" y="2360206"/>
            <a:ext cx="9144000" cy="4016484"/>
          </a:xfrm>
          <a:prstGeom prst="rect">
            <a:avLst/>
          </a:prstGeom>
          <a:noFill/>
        </p:spPr>
        <p:txBody>
          <a:bodyPr wrap="square" rtlCol="0">
            <a:spAutoFit/>
          </a:bodyPr>
          <a:lstStyle/>
          <a:p>
            <a:pPr marL="342900" indent="-342900" algn="l">
              <a:buFont typeface="Arial"/>
              <a:buChar char="•"/>
              <a:defRPr/>
            </a:pPr>
            <a:endParaRPr lang="de-DE" sz="2000" b="1" dirty="0">
              <a:latin typeface="Arial"/>
              <a:cs typeface="Arial"/>
            </a:endParaRPr>
          </a:p>
          <a:p>
            <a:pPr marL="342900" indent="-342900" algn="l">
              <a:buFont typeface="Arial"/>
              <a:buChar char="•"/>
              <a:defRPr/>
            </a:pPr>
            <a:r>
              <a:rPr lang="de-DE" sz="2000" b="1" dirty="0">
                <a:latin typeface="Arial"/>
                <a:cs typeface="Arial"/>
              </a:rPr>
              <a:t>an unserer RS meistens DELF-Förderkurs ab der 9. Klasse möglich: </a:t>
            </a:r>
            <a:endParaRPr dirty="0"/>
          </a:p>
          <a:p>
            <a:pPr algn="l">
              <a:tabLst>
                <a:tab pos="361950" algn="l"/>
              </a:tabLst>
              <a:defRPr/>
            </a:pPr>
            <a:r>
              <a:rPr lang="de-DE" sz="2000" b="1" dirty="0">
                <a:latin typeface="Arial"/>
                <a:cs typeface="Arial"/>
              </a:rPr>
              <a:t>	+1 = zusätzliches Training</a:t>
            </a:r>
            <a:endParaRPr dirty="0"/>
          </a:p>
          <a:p>
            <a:pPr marL="342900" indent="-342900" algn="l">
              <a:buFont typeface="Arial"/>
              <a:buChar char="•"/>
              <a:defRPr/>
            </a:pPr>
            <a:r>
              <a:rPr lang="de-DE" sz="2000" b="1" dirty="0">
                <a:latin typeface="Arial"/>
                <a:cs typeface="Arial"/>
              </a:rPr>
              <a:t>Kl.     Stunden    schriftl. </a:t>
            </a:r>
            <a:r>
              <a:rPr lang="de-DE" sz="2000" b="1" dirty="0" err="1">
                <a:latin typeface="Arial"/>
                <a:cs typeface="Arial"/>
              </a:rPr>
              <a:t>Prfg</a:t>
            </a:r>
            <a:r>
              <a:rPr lang="de-DE" sz="2000" b="1" dirty="0">
                <a:latin typeface="Arial"/>
                <a:cs typeface="Arial"/>
              </a:rPr>
              <a:t>.     (mögliche) (</a:t>
            </a:r>
            <a:r>
              <a:rPr lang="de-DE" sz="2000" b="1" dirty="0" err="1">
                <a:latin typeface="Arial"/>
                <a:cs typeface="Arial"/>
              </a:rPr>
              <a:t>mündl</a:t>
            </a:r>
            <a:r>
              <a:rPr lang="de-DE" sz="2000" b="1" dirty="0">
                <a:latin typeface="Arial"/>
                <a:cs typeface="Arial"/>
              </a:rPr>
              <a:t>.) </a:t>
            </a:r>
            <a:r>
              <a:rPr lang="de-DE" sz="2000" b="1" dirty="0" err="1">
                <a:latin typeface="Arial"/>
                <a:cs typeface="Arial"/>
              </a:rPr>
              <a:t>Prfg</a:t>
            </a:r>
            <a:r>
              <a:rPr lang="de-DE" sz="2000" b="1" dirty="0">
                <a:latin typeface="Arial"/>
                <a:cs typeface="Arial"/>
              </a:rPr>
              <a:t>.</a:t>
            </a:r>
          </a:p>
          <a:p>
            <a:pPr algn="l">
              <a:defRPr/>
            </a:pPr>
            <a:r>
              <a:rPr lang="de-DE" sz="2000" b="1" dirty="0">
                <a:latin typeface="Arial"/>
                <a:cs typeface="Arial"/>
              </a:rPr>
              <a:t>     7        4                3 SA + 4 STA  </a:t>
            </a:r>
          </a:p>
          <a:p>
            <a:pPr algn="l">
              <a:defRPr/>
            </a:pPr>
            <a:r>
              <a:rPr lang="de-DE" sz="2000" b="1" dirty="0">
                <a:latin typeface="Arial"/>
                <a:cs typeface="Arial"/>
              </a:rPr>
              <a:t>     8        3                3 SA + 4 STA     DELF A1</a:t>
            </a:r>
          </a:p>
          <a:p>
            <a:pPr algn="l">
              <a:defRPr/>
            </a:pPr>
            <a:r>
              <a:rPr lang="de-DE" sz="2000" b="1" dirty="0">
                <a:latin typeface="Arial"/>
                <a:cs typeface="Arial"/>
              </a:rPr>
              <a:t>     9        4 (+ 1)        3 SA + 4 STA     DELF A2</a:t>
            </a:r>
          </a:p>
          <a:p>
            <a:pPr algn="l">
              <a:defRPr/>
            </a:pPr>
            <a:r>
              <a:rPr lang="de-DE" sz="2000" b="1" dirty="0">
                <a:latin typeface="Arial"/>
                <a:cs typeface="Arial"/>
              </a:rPr>
              <a:t>     10      4 (+ 1)        3 SA + 4 STA     DELF B1</a:t>
            </a:r>
          </a:p>
          <a:p>
            <a:pPr marL="342900" indent="-342900" algn="l">
              <a:buFont typeface="Arial"/>
              <a:buChar char="•"/>
              <a:defRPr/>
            </a:pPr>
            <a:endParaRPr lang="de-DE" sz="2000" b="1" dirty="0">
              <a:latin typeface="Arial"/>
              <a:cs typeface="Arial"/>
            </a:endParaRPr>
          </a:p>
          <a:p>
            <a:pPr marL="342900" indent="-342900" algn="l">
              <a:buFont typeface="Arial"/>
              <a:buChar char="•"/>
              <a:defRPr/>
            </a:pPr>
            <a:endParaRPr lang="de-DE" sz="2000" b="1" dirty="0">
              <a:latin typeface="Arial"/>
              <a:cs typeface="Arial"/>
            </a:endParaRPr>
          </a:p>
        </p:txBody>
      </p:sp>
      <p:sp>
        <p:nvSpPr>
          <p:cNvPr id="14" name="Textfeld 13"/>
          <p:cNvSpPr txBox="1"/>
          <p:nvPr/>
        </p:nvSpPr>
        <p:spPr bwMode="auto">
          <a:xfrm>
            <a:off x="1517982" y="5371970"/>
            <a:ext cx="10420500" cy="769441"/>
          </a:xfrm>
          <a:prstGeom prst="rect">
            <a:avLst/>
          </a:prstGeom>
          <a:noFill/>
        </p:spPr>
        <p:txBody>
          <a:bodyPr wrap="square" rtlCol="0">
            <a:spAutoFit/>
          </a:bodyPr>
          <a:lstStyle/>
          <a:p>
            <a:pPr marL="342900" indent="-342900">
              <a:buClr>
                <a:schemeClr val="tx1"/>
              </a:buClr>
              <a:buSzPct val="90000"/>
              <a:buFont typeface="Arial"/>
              <a:buChar char="•"/>
              <a:defRPr/>
            </a:pPr>
            <a:r>
              <a:rPr lang="de-DE" sz="2400" b="1" dirty="0">
                <a:solidFill>
                  <a:srgbClr val="C00000"/>
                </a:solidFill>
                <a:latin typeface="Arial"/>
                <a:ea typeface="Calibri"/>
              </a:rPr>
              <a:t>Abschluss: internationales Sprachzertifikat </a:t>
            </a:r>
            <a:r>
              <a:rPr lang="de-DE" sz="2400" b="1" i="1" dirty="0">
                <a:solidFill>
                  <a:srgbClr val="C00000"/>
                </a:solidFill>
                <a:latin typeface="Arial"/>
                <a:ea typeface="Calibri"/>
              </a:rPr>
              <a:t>DELF B1</a:t>
            </a:r>
            <a:endParaRPr lang="de-DE" sz="2400" b="1" i="1" dirty="0">
              <a:solidFill>
                <a:srgbClr val="C00000"/>
              </a:solidFill>
              <a:latin typeface="Arial"/>
              <a:cs typeface="Arial"/>
            </a:endParaRPr>
          </a:p>
          <a:p>
            <a:pPr marL="342900" indent="-342900">
              <a:buFont typeface="Arial"/>
              <a:buChar char="•"/>
              <a:defRPr/>
            </a:pPr>
            <a:endParaRPr lang="de-DE" sz="2000" b="1" dirty="0">
              <a:latin typeface="Arial"/>
              <a:cs typeface="Arial"/>
            </a:endParaRPr>
          </a:p>
        </p:txBody>
      </p:sp>
      <p:pic>
        <p:nvPicPr>
          <p:cNvPr id="13" name="Picture 2">
            <a:extLst>
              <a:ext uri="{FF2B5EF4-FFF2-40B4-BE49-F238E27FC236}">
                <a16:creationId xmlns:a16="http://schemas.microsoft.com/office/drawing/2014/main" id="{B7F40185-CAB4-0946-B1EB-686CA676C07F}"/>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tretch/>
        </p:blipFill>
        <p:spPr bwMode="auto">
          <a:xfrm>
            <a:off x="135148" y="1138526"/>
            <a:ext cx="1045020" cy="1080000"/>
          </a:xfrm>
          <a:prstGeom prst="rect">
            <a:avLst/>
          </a:prstGeom>
          <a:noFill/>
        </p:spPr>
      </p:pic>
      <p:pic>
        <p:nvPicPr>
          <p:cNvPr id="12" name="Picture 2">
            <a:extLst>
              <a:ext uri="{FF2B5EF4-FFF2-40B4-BE49-F238E27FC236}">
                <a16:creationId xmlns:a16="http://schemas.microsoft.com/office/drawing/2014/main" id="{0E384056-D83D-4478-B8E1-8783DBE6A3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0312" y="4833360"/>
            <a:ext cx="1621184" cy="9772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feld 5"/>
          <p:cNvSpPr txBox="1"/>
          <p:nvPr/>
        </p:nvSpPr>
        <p:spPr bwMode="auto">
          <a:xfrm>
            <a:off x="0" y="0"/>
            <a:ext cx="12192000" cy="1047426"/>
          </a:xfrm>
          <a:prstGeom prst="rect">
            <a:avLst/>
          </a:prstGeom>
          <a:gradFill>
            <a:gsLst>
              <a:gs pos="0">
                <a:srgbClr val="3252D4"/>
              </a:gs>
              <a:gs pos="46000">
                <a:schemeClr val="accent1">
                  <a:lumMod val="95000"/>
                  <a:lumOff val="5000"/>
                </a:schemeClr>
              </a:gs>
              <a:gs pos="100000">
                <a:schemeClr val="accent1">
                  <a:lumMod val="60000"/>
                </a:schemeClr>
              </a:gs>
            </a:gsLst>
            <a:path path="rect"/>
          </a:gradFill>
        </p:spPr>
        <p:txBody>
          <a:bodyPr wrap="square" rtlCol="0">
            <a:spAutoFit/>
          </a:bodyPr>
          <a:lstStyle/>
          <a:p>
            <a:pPr>
              <a:defRPr/>
            </a:pPr>
            <a:endParaRPr lang="de-DE"/>
          </a:p>
        </p:txBody>
      </p:sp>
      <p:sp>
        <p:nvSpPr>
          <p:cNvPr id="7" name="Textfeld 6"/>
          <p:cNvSpPr txBox="1"/>
          <p:nvPr/>
        </p:nvSpPr>
        <p:spPr bwMode="auto">
          <a:xfrm>
            <a:off x="0" y="5810574"/>
            <a:ext cx="12192000" cy="1047426"/>
          </a:xfrm>
          <a:prstGeom prst="rect">
            <a:avLst/>
          </a:prstGeom>
          <a:gradFill>
            <a:gsLst>
              <a:gs pos="0">
                <a:srgbClr val="E60000"/>
              </a:gs>
              <a:gs pos="46000">
                <a:srgbClr val="E60000">
                  <a:lumMod val="95000"/>
                  <a:lumOff val="5000"/>
                </a:srgbClr>
              </a:gs>
              <a:gs pos="100000">
                <a:srgbClr val="CD0000">
                  <a:lumMod val="60000"/>
                </a:srgbClr>
              </a:gs>
            </a:gsLst>
            <a:path path="rect"/>
          </a:gradFill>
        </p:spPr>
        <p:txBody>
          <a:bodyPr wrap="square" rtlCol="0">
            <a:spAutoFit/>
          </a:bodyPr>
          <a:lstStyle/>
          <a:p>
            <a:pPr>
              <a:defRPr/>
            </a:pPr>
            <a:endParaRPr lang="de-DE"/>
          </a:p>
        </p:txBody>
      </p:sp>
      <p:sp>
        <p:nvSpPr>
          <p:cNvPr id="8" name="Textfeld 7"/>
          <p:cNvSpPr txBox="1"/>
          <p:nvPr/>
        </p:nvSpPr>
        <p:spPr bwMode="auto">
          <a:xfrm>
            <a:off x="135148" y="106309"/>
            <a:ext cx="11921705" cy="800219"/>
          </a:xfrm>
          <a:prstGeom prst="rect">
            <a:avLst/>
          </a:prstGeom>
          <a:noFill/>
        </p:spPr>
        <p:txBody>
          <a:bodyPr wrap="square" rtlCol="0">
            <a:spAutoFit/>
          </a:bodyPr>
          <a:lstStyle/>
          <a:p>
            <a:pPr algn="ctr">
              <a:defRPr/>
            </a:pPr>
            <a:r>
              <a:rPr lang="de-DE" sz="4600" b="1" dirty="0">
                <a:solidFill>
                  <a:schemeClr val="bg1"/>
                </a:solidFill>
                <a:latin typeface="Constantia"/>
              </a:rPr>
              <a:t>Notre </a:t>
            </a:r>
            <a:r>
              <a:rPr lang="de-DE" sz="4600" b="1" dirty="0" err="1">
                <a:solidFill>
                  <a:schemeClr val="bg1"/>
                </a:solidFill>
                <a:latin typeface="Constantia"/>
              </a:rPr>
              <a:t>livre</a:t>
            </a:r>
            <a:r>
              <a:rPr lang="de-DE" sz="4600" b="1" dirty="0">
                <a:solidFill>
                  <a:schemeClr val="bg1"/>
                </a:solidFill>
                <a:latin typeface="Constantia"/>
              </a:rPr>
              <a:t> de </a:t>
            </a:r>
            <a:r>
              <a:rPr lang="de-DE" sz="4600" b="1" dirty="0" err="1">
                <a:solidFill>
                  <a:schemeClr val="bg1"/>
                </a:solidFill>
                <a:latin typeface="Constantia"/>
              </a:rPr>
              <a:t>francais</a:t>
            </a:r>
            <a:endParaRPr lang="de-DE" sz="4600" dirty="0"/>
          </a:p>
        </p:txBody>
      </p:sp>
      <p:sp>
        <p:nvSpPr>
          <p:cNvPr id="9" name="Textfeld 8"/>
          <p:cNvSpPr txBox="1"/>
          <p:nvPr/>
        </p:nvSpPr>
        <p:spPr bwMode="auto">
          <a:xfrm>
            <a:off x="1488330" y="6021288"/>
            <a:ext cx="9215340" cy="584775"/>
          </a:xfrm>
          <a:prstGeom prst="rect">
            <a:avLst/>
          </a:prstGeom>
          <a:noFill/>
        </p:spPr>
        <p:txBody>
          <a:bodyPr wrap="square" rtlCol="0">
            <a:spAutoFit/>
          </a:bodyPr>
          <a:lstStyle/>
          <a:p>
            <a:pPr algn="ctr">
              <a:defRPr/>
            </a:pPr>
            <a:r>
              <a:rPr lang="de-DE" sz="3200" b="1" dirty="0">
                <a:solidFill>
                  <a:schemeClr val="bg1"/>
                </a:solidFill>
                <a:latin typeface="Constantia"/>
              </a:rPr>
              <a:t>Unser Französischbuch </a:t>
            </a:r>
            <a:endParaRPr lang="de-DE" sz="3200" dirty="0"/>
          </a:p>
        </p:txBody>
      </p:sp>
      <p:sp>
        <p:nvSpPr>
          <p:cNvPr id="10" name="Textfeld 9"/>
          <p:cNvSpPr txBox="1"/>
          <p:nvPr/>
        </p:nvSpPr>
        <p:spPr bwMode="auto">
          <a:xfrm>
            <a:off x="2696391" y="1223375"/>
            <a:ext cx="8224146" cy="2323713"/>
          </a:xfrm>
          <a:prstGeom prst="rect">
            <a:avLst/>
          </a:prstGeom>
          <a:noFill/>
        </p:spPr>
        <p:txBody>
          <a:bodyPr wrap="square" rtlCol="0">
            <a:spAutoFit/>
          </a:bodyPr>
          <a:lstStyle/>
          <a:p>
            <a:pPr marL="342900" indent="-342900">
              <a:lnSpc>
                <a:spcPct val="150000"/>
              </a:lnSpc>
              <a:buFont typeface="Arial"/>
              <a:buChar char="•"/>
              <a:defRPr/>
            </a:pPr>
            <a:r>
              <a:rPr lang="de-DE" sz="2000" b="1" u="sng" dirty="0">
                <a:solidFill>
                  <a:prstClr val="black"/>
                </a:solidFill>
                <a:latin typeface="Arial"/>
                <a:cs typeface="Arial"/>
              </a:rPr>
              <a:t>Unser modernes Lehrwerk </a:t>
            </a:r>
            <a:r>
              <a:rPr lang="de-DE" sz="2000" b="1" i="1" u="sng" dirty="0">
                <a:solidFill>
                  <a:prstClr val="black"/>
                </a:solidFill>
                <a:latin typeface="Arial"/>
                <a:cs typeface="Arial"/>
              </a:rPr>
              <a:t>À </a:t>
            </a:r>
            <a:r>
              <a:rPr lang="de-DE" sz="2000" b="1" i="1" u="sng" dirty="0" err="1">
                <a:solidFill>
                  <a:prstClr val="black"/>
                </a:solidFill>
                <a:latin typeface="Arial"/>
                <a:cs typeface="Arial"/>
              </a:rPr>
              <a:t>toi</a:t>
            </a:r>
            <a:r>
              <a:rPr lang="de-DE" sz="2000" b="1" i="1" u="sng" dirty="0">
                <a:solidFill>
                  <a:prstClr val="black"/>
                </a:solidFill>
                <a:latin typeface="Arial"/>
                <a:cs typeface="Arial"/>
              </a:rPr>
              <a:t>!</a:t>
            </a:r>
            <a:r>
              <a:rPr lang="de-DE" sz="2000" b="1" u="sng" dirty="0">
                <a:solidFill>
                  <a:prstClr val="black"/>
                </a:solidFill>
                <a:latin typeface="Arial"/>
                <a:cs typeface="Arial"/>
              </a:rPr>
              <a:t>:</a:t>
            </a:r>
          </a:p>
          <a:p>
            <a:pPr marL="342900" indent="-342900">
              <a:lnSpc>
                <a:spcPct val="150000"/>
              </a:lnSpc>
              <a:buFont typeface="Arial"/>
              <a:buChar char="•"/>
              <a:defRPr/>
            </a:pPr>
            <a:endParaRPr sz="1000" u="sng" dirty="0"/>
          </a:p>
          <a:p>
            <a:pPr marL="800100" lvl="1" indent="-342900">
              <a:buFont typeface="Symbol"/>
              <a:buChar char="-"/>
              <a:defRPr/>
            </a:pPr>
            <a:r>
              <a:rPr lang="de-DE" sz="2000" b="1" dirty="0">
                <a:solidFill>
                  <a:prstClr val="black"/>
                </a:solidFill>
                <a:latin typeface="Arial"/>
              </a:rPr>
              <a:t>Hör-Dokumente und Video-Sequenzen kostenlos zugänglich</a:t>
            </a:r>
          </a:p>
          <a:p>
            <a:pPr marL="800100" lvl="1" indent="-342900">
              <a:buFont typeface="Symbol"/>
              <a:buChar char="-"/>
              <a:defRPr/>
            </a:pPr>
            <a:r>
              <a:rPr lang="de-DE" sz="2000" b="1" dirty="0">
                <a:solidFill>
                  <a:prstClr val="black"/>
                </a:solidFill>
                <a:latin typeface="Arial"/>
              </a:rPr>
              <a:t>Digitale Inhalte</a:t>
            </a:r>
          </a:p>
          <a:p>
            <a:pPr marL="800100" lvl="1" indent="-342900">
              <a:buFont typeface="Symbol"/>
              <a:buChar char="-"/>
              <a:defRPr/>
            </a:pPr>
            <a:r>
              <a:rPr lang="de-DE" sz="2000" b="1" dirty="0">
                <a:solidFill>
                  <a:prstClr val="black"/>
                </a:solidFill>
                <a:latin typeface="Arial"/>
              </a:rPr>
              <a:t>Landeskunde Frankreich und französischsprachige Welt</a:t>
            </a:r>
          </a:p>
          <a:p>
            <a:pPr marL="800100" lvl="1" indent="-342900">
              <a:buFont typeface="Symbol"/>
              <a:buChar char="-"/>
              <a:defRPr/>
            </a:pPr>
            <a:r>
              <a:rPr lang="de-DE" sz="2000" b="1" dirty="0">
                <a:solidFill>
                  <a:prstClr val="black"/>
                </a:solidFill>
                <a:latin typeface="Arial"/>
              </a:rPr>
              <a:t>Passende Arbeitshefte</a:t>
            </a:r>
          </a:p>
        </p:txBody>
      </p:sp>
      <p:sp>
        <p:nvSpPr>
          <p:cNvPr id="11" name="Textfeld 10"/>
          <p:cNvSpPr txBox="1"/>
          <p:nvPr/>
        </p:nvSpPr>
        <p:spPr bwMode="auto">
          <a:xfrm>
            <a:off x="2626420" y="3851276"/>
            <a:ext cx="8573073" cy="2708434"/>
          </a:xfrm>
          <a:prstGeom prst="rect">
            <a:avLst/>
          </a:prstGeom>
          <a:noFill/>
        </p:spPr>
        <p:txBody>
          <a:bodyPr wrap="square" rtlCol="0">
            <a:spAutoFit/>
          </a:bodyPr>
          <a:lstStyle/>
          <a:p>
            <a:pPr marL="342900" indent="-342900">
              <a:buFont typeface="Arial"/>
              <a:buChar char="•"/>
              <a:defRPr/>
            </a:pPr>
            <a:r>
              <a:rPr lang="de-DE" sz="2000" b="1" u="sng" dirty="0">
                <a:solidFill>
                  <a:prstClr val="black"/>
                </a:solidFill>
                <a:latin typeface="Arial"/>
                <a:cs typeface="Arial"/>
              </a:rPr>
              <a:t>Lern-Tutoren Französisch:</a:t>
            </a:r>
          </a:p>
          <a:p>
            <a:pPr marL="342900" indent="-342900">
              <a:buFont typeface="Arial"/>
              <a:buChar char="•"/>
              <a:defRPr/>
            </a:pPr>
            <a:endParaRPr lang="de-DE" sz="1000" b="1" u="sng" dirty="0">
              <a:solidFill>
                <a:prstClr val="black"/>
              </a:solidFill>
              <a:latin typeface="Arial"/>
              <a:cs typeface="Arial"/>
            </a:endParaRPr>
          </a:p>
          <a:p>
            <a:pPr marL="800100" lvl="1" indent="-342900">
              <a:buFont typeface="Symbol"/>
              <a:buChar char="-"/>
              <a:defRPr/>
            </a:pPr>
            <a:r>
              <a:rPr lang="de-DE" sz="2000" b="1" dirty="0">
                <a:solidFill>
                  <a:prstClr val="black"/>
                </a:solidFill>
                <a:latin typeface="Arial"/>
              </a:rPr>
              <a:t>Fremdsprachenassistenten </a:t>
            </a:r>
          </a:p>
          <a:p>
            <a:pPr marL="800100" lvl="1" indent="-342900">
              <a:buFont typeface="Symbol"/>
              <a:buChar char="-"/>
              <a:defRPr/>
            </a:pPr>
            <a:r>
              <a:rPr lang="de-DE" sz="2000" b="1" dirty="0">
                <a:solidFill>
                  <a:prstClr val="black"/>
                </a:solidFill>
                <a:latin typeface="Arial"/>
              </a:rPr>
              <a:t>Unterstützung durch ältere Schülerinnen und Schüler</a:t>
            </a:r>
          </a:p>
          <a:p>
            <a:pPr marL="800100" lvl="1" indent="-342900">
              <a:buFont typeface="Symbol"/>
              <a:buChar char="-"/>
              <a:defRPr/>
            </a:pPr>
            <a:r>
              <a:rPr lang="de-DE" sz="2000" b="1" dirty="0">
                <a:solidFill>
                  <a:prstClr val="black"/>
                </a:solidFill>
                <a:latin typeface="Arial"/>
              </a:rPr>
              <a:t>Individuelle Nachhilfe (gegen ein kleines Entgelt)</a:t>
            </a:r>
          </a:p>
          <a:p>
            <a:pPr marL="800100" lvl="1" indent="-342900">
              <a:buFont typeface="Symbol"/>
              <a:buChar char="-"/>
              <a:defRPr/>
            </a:pPr>
            <a:r>
              <a:rPr lang="de-DE" sz="2000" b="1" dirty="0">
                <a:solidFill>
                  <a:prstClr val="black"/>
                </a:solidFill>
                <a:latin typeface="Arial"/>
              </a:rPr>
              <a:t>Schülergerechte Erklärungen</a:t>
            </a:r>
          </a:p>
          <a:p>
            <a:pPr marL="800100" lvl="1" indent="-342900">
              <a:buFont typeface="Symbol"/>
              <a:buChar char="-"/>
              <a:defRPr/>
            </a:pPr>
            <a:endParaRPr lang="de-DE" sz="2000" b="1" dirty="0">
              <a:solidFill>
                <a:prstClr val="black"/>
              </a:solidFill>
              <a:latin typeface="Arial"/>
            </a:endParaRPr>
          </a:p>
          <a:p>
            <a:pPr marL="800100" lvl="1" indent="-342900">
              <a:buFont typeface="Symbol"/>
              <a:buChar char="-"/>
              <a:defRPr/>
            </a:pPr>
            <a:endParaRPr lang="de-DE" sz="2000" b="1" dirty="0">
              <a:solidFill>
                <a:prstClr val="black"/>
              </a:solidFill>
              <a:latin typeface="Arial"/>
            </a:endParaRPr>
          </a:p>
          <a:p>
            <a:pPr lvl="1">
              <a:defRPr/>
            </a:pPr>
            <a:endParaRPr lang="de-DE" sz="2000" b="1" dirty="0">
              <a:latin typeface="Arial"/>
              <a:cs typeface="Arial"/>
            </a:endParaRPr>
          </a:p>
        </p:txBody>
      </p:sp>
      <p:sp>
        <p:nvSpPr>
          <p:cNvPr id="20" name="Rectangle 2"/>
          <p:cNvSpPr>
            <a:spLocks noChangeArrowheads="1"/>
          </p:cNvSpPr>
          <p:nvPr/>
        </p:nvSpPr>
        <p:spPr bwMode="auto">
          <a:xfrm>
            <a:off x="5458759" y="4048838"/>
            <a:ext cx="7622774" cy="4571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endParaRPr lang="de-DE"/>
          </a:p>
        </p:txBody>
      </p:sp>
      <p:pic>
        <p:nvPicPr>
          <p:cNvPr id="3" name="Grafik 2">
            <a:extLst>
              <a:ext uri="{FF2B5EF4-FFF2-40B4-BE49-F238E27FC236}">
                <a16:creationId xmlns:a16="http://schemas.microsoft.com/office/drawing/2014/main" id="{4AE5CE81-75A0-440E-BCBB-6AC22C309CF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885234" y="1244988"/>
            <a:ext cx="1053221" cy="1440000"/>
          </a:xfrm>
          <a:prstGeom prst="rect">
            <a:avLst/>
          </a:prstGeom>
        </p:spPr>
      </p:pic>
      <p:pic>
        <p:nvPicPr>
          <p:cNvPr id="19" name="Picture 2">
            <a:extLst>
              <a:ext uri="{FF2B5EF4-FFF2-40B4-BE49-F238E27FC236}">
                <a16:creationId xmlns:a16="http://schemas.microsoft.com/office/drawing/2014/main" id="{34C0B759-2BAD-4986-BEA1-BA11B0C99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0312" y="4833360"/>
            <a:ext cx="1621184" cy="9772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lle Fakten zum Eiffelturm auf einen Blick | Urlaubsguru">
            <a:extLst>
              <a:ext uri="{FF2B5EF4-FFF2-40B4-BE49-F238E27FC236}">
                <a16:creationId xmlns:a16="http://schemas.microsoft.com/office/drawing/2014/main" id="{36BE62B5-5FC1-4123-B25D-BDC821EFD3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50" y="3129884"/>
            <a:ext cx="2192760" cy="1461389"/>
          </a:xfrm>
          <a:prstGeom prst="rect">
            <a:avLst/>
          </a:prstGeom>
          <a:noFill/>
          <a:extLst>
            <a:ext uri="{909E8E84-426E-40DD-AFC4-6F175D3DCCD1}">
              <a14:hiddenFill xmlns:a14="http://schemas.microsoft.com/office/drawing/2010/main">
                <a:solidFill>
                  <a:srgbClr val="FFFFFF"/>
                </a:solidFill>
              </a14:hiddenFill>
            </a:ext>
          </a:extLst>
        </p:spPr>
      </p:pic>
      <p:sp>
        <p:nvSpPr>
          <p:cNvPr id="23" name="Textfeld 22">
            <a:extLst>
              <a:ext uri="{FF2B5EF4-FFF2-40B4-BE49-F238E27FC236}">
                <a16:creationId xmlns:a16="http://schemas.microsoft.com/office/drawing/2014/main" id="{7E13075B-B1D3-401E-B921-49418D60017D}"/>
              </a:ext>
            </a:extLst>
          </p:cNvPr>
          <p:cNvSpPr txBox="1"/>
          <p:nvPr/>
        </p:nvSpPr>
        <p:spPr>
          <a:xfrm>
            <a:off x="268516" y="4675636"/>
            <a:ext cx="6539948" cy="369332"/>
          </a:xfrm>
          <a:prstGeom prst="rect">
            <a:avLst/>
          </a:prstGeom>
          <a:noFill/>
        </p:spPr>
        <p:txBody>
          <a:bodyPr wrap="square">
            <a:spAutoFit/>
          </a:bodyPr>
          <a:lstStyle/>
          <a:p>
            <a:r>
              <a:rPr lang="de-DE" sz="900" dirty="0">
                <a:hlinkClick r:id="rId6">
                  <a:extLst>
                    <a:ext uri="{A12FA001-AC4F-418D-AE19-62706E023703}">
                      <ahyp:hlinkClr xmlns:ahyp="http://schemas.microsoft.com/office/drawing/2018/hyperlinkcolor" val="tx"/>
                    </a:ext>
                  </a:extLst>
                </a:hlinkClick>
              </a:rPr>
              <a:t>https://www.urlaubsguru.at/reisemagazin/</a:t>
            </a:r>
            <a:endParaRPr lang="de-DE" sz="900" dirty="0"/>
          </a:p>
          <a:p>
            <a:r>
              <a:rPr lang="de-DE" sz="900" dirty="0" err="1"/>
              <a:t>eiffelturm</a:t>
            </a:r>
            <a:r>
              <a:rPr lang="de-DE" sz="900" dirty="0"/>
              <a:t>-paris-geschichte/</a:t>
            </a:r>
          </a:p>
        </p:txBody>
      </p:sp>
    </p:spTree>
    <p:extLst>
      <p:ext uri="{BB962C8B-B14F-4D97-AF65-F5344CB8AC3E}">
        <p14:creationId xmlns:p14="http://schemas.microsoft.com/office/powerpoint/2010/main" val="196329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feld 5"/>
          <p:cNvSpPr txBox="1"/>
          <p:nvPr/>
        </p:nvSpPr>
        <p:spPr bwMode="auto">
          <a:xfrm>
            <a:off x="0" y="0"/>
            <a:ext cx="12192000" cy="1047426"/>
          </a:xfrm>
          <a:prstGeom prst="rect">
            <a:avLst/>
          </a:prstGeom>
          <a:gradFill>
            <a:gsLst>
              <a:gs pos="0">
                <a:srgbClr val="3252D4"/>
              </a:gs>
              <a:gs pos="46000">
                <a:schemeClr val="accent1">
                  <a:lumMod val="95000"/>
                  <a:lumOff val="5000"/>
                </a:schemeClr>
              </a:gs>
              <a:gs pos="100000">
                <a:schemeClr val="accent1">
                  <a:lumMod val="60000"/>
                </a:schemeClr>
              </a:gs>
            </a:gsLst>
            <a:path path="rect"/>
          </a:gradFill>
        </p:spPr>
        <p:txBody>
          <a:bodyPr wrap="square" rtlCol="0">
            <a:spAutoFit/>
          </a:bodyPr>
          <a:lstStyle/>
          <a:p>
            <a:pPr>
              <a:defRPr/>
            </a:pPr>
            <a:endParaRPr lang="de-DE"/>
          </a:p>
        </p:txBody>
      </p:sp>
      <p:sp>
        <p:nvSpPr>
          <p:cNvPr id="7" name="Textfeld 6"/>
          <p:cNvSpPr txBox="1"/>
          <p:nvPr/>
        </p:nvSpPr>
        <p:spPr bwMode="auto">
          <a:xfrm>
            <a:off x="0" y="5810574"/>
            <a:ext cx="12192000" cy="1047426"/>
          </a:xfrm>
          <a:prstGeom prst="rect">
            <a:avLst/>
          </a:prstGeom>
          <a:gradFill>
            <a:gsLst>
              <a:gs pos="0">
                <a:srgbClr val="E60000"/>
              </a:gs>
              <a:gs pos="46000">
                <a:srgbClr val="E60000">
                  <a:lumMod val="95000"/>
                  <a:lumOff val="5000"/>
                </a:srgbClr>
              </a:gs>
              <a:gs pos="100000">
                <a:srgbClr val="CD0000">
                  <a:lumMod val="60000"/>
                </a:srgbClr>
              </a:gs>
            </a:gsLst>
            <a:path path="rect"/>
          </a:gradFill>
        </p:spPr>
        <p:txBody>
          <a:bodyPr wrap="square" rtlCol="0">
            <a:spAutoFit/>
          </a:bodyPr>
          <a:lstStyle/>
          <a:p>
            <a:pPr>
              <a:defRPr/>
            </a:pPr>
            <a:endParaRPr lang="de-DE"/>
          </a:p>
        </p:txBody>
      </p:sp>
      <p:sp>
        <p:nvSpPr>
          <p:cNvPr id="8" name="Textfeld 7"/>
          <p:cNvSpPr txBox="1"/>
          <p:nvPr/>
        </p:nvSpPr>
        <p:spPr bwMode="auto">
          <a:xfrm>
            <a:off x="135148" y="106309"/>
            <a:ext cx="11921705" cy="800219"/>
          </a:xfrm>
          <a:prstGeom prst="rect">
            <a:avLst/>
          </a:prstGeom>
          <a:noFill/>
        </p:spPr>
        <p:txBody>
          <a:bodyPr wrap="square" rtlCol="0">
            <a:spAutoFit/>
          </a:bodyPr>
          <a:lstStyle/>
          <a:p>
            <a:pPr algn="ctr">
              <a:defRPr/>
            </a:pPr>
            <a:r>
              <a:rPr lang="de-DE" sz="4600" b="1">
                <a:solidFill>
                  <a:schemeClr val="bg1"/>
                </a:solidFill>
                <a:latin typeface="Constantia"/>
              </a:rPr>
              <a:t> Notre engagement pour votre enfant</a:t>
            </a:r>
            <a:endParaRPr lang="de-DE" sz="4600"/>
          </a:p>
        </p:txBody>
      </p:sp>
      <p:sp>
        <p:nvSpPr>
          <p:cNvPr id="9" name="Textfeld 8"/>
          <p:cNvSpPr txBox="1"/>
          <p:nvPr/>
        </p:nvSpPr>
        <p:spPr bwMode="auto">
          <a:xfrm>
            <a:off x="1488330" y="6021288"/>
            <a:ext cx="9215340" cy="584775"/>
          </a:xfrm>
          <a:prstGeom prst="rect">
            <a:avLst/>
          </a:prstGeom>
          <a:noFill/>
        </p:spPr>
        <p:txBody>
          <a:bodyPr wrap="square" rtlCol="0">
            <a:spAutoFit/>
          </a:bodyPr>
          <a:lstStyle/>
          <a:p>
            <a:pPr algn="ctr">
              <a:defRPr/>
            </a:pPr>
            <a:r>
              <a:rPr lang="de-DE" sz="3200" b="1">
                <a:solidFill>
                  <a:schemeClr val="bg1"/>
                </a:solidFill>
                <a:latin typeface="Constantia"/>
              </a:rPr>
              <a:t>Unser Engagement für Ihr Kind </a:t>
            </a:r>
            <a:endParaRPr lang="de-DE" sz="3200"/>
          </a:p>
        </p:txBody>
      </p:sp>
      <p:sp>
        <p:nvSpPr>
          <p:cNvPr id="10" name="Textfeld 9"/>
          <p:cNvSpPr txBox="1"/>
          <p:nvPr/>
        </p:nvSpPr>
        <p:spPr bwMode="auto">
          <a:xfrm>
            <a:off x="2705465" y="1067938"/>
            <a:ext cx="9525070" cy="2092881"/>
          </a:xfrm>
          <a:prstGeom prst="rect">
            <a:avLst/>
          </a:prstGeom>
          <a:noFill/>
        </p:spPr>
        <p:txBody>
          <a:bodyPr wrap="square" rtlCol="0">
            <a:spAutoFit/>
          </a:bodyPr>
          <a:lstStyle/>
          <a:p>
            <a:pPr marL="342900" indent="-342900">
              <a:lnSpc>
                <a:spcPct val="150000"/>
              </a:lnSpc>
              <a:buFont typeface="Arial"/>
              <a:buChar char="•"/>
              <a:defRPr/>
            </a:pPr>
            <a:r>
              <a:rPr lang="de-DE" sz="2000" b="1" dirty="0">
                <a:solidFill>
                  <a:prstClr val="black"/>
                </a:solidFill>
                <a:latin typeface="Arial"/>
                <a:cs typeface="Arial"/>
              </a:rPr>
              <a:t>Zahlreiche </a:t>
            </a:r>
            <a:r>
              <a:rPr lang="de-DE" sz="2000" b="1" u="sng" dirty="0">
                <a:solidFill>
                  <a:prstClr val="black"/>
                </a:solidFill>
                <a:latin typeface="Arial"/>
                <a:cs typeface="Arial"/>
              </a:rPr>
              <a:t>Aktivitäten</a:t>
            </a:r>
            <a:r>
              <a:rPr lang="de-DE" sz="2000" b="1" dirty="0">
                <a:solidFill>
                  <a:prstClr val="black"/>
                </a:solidFill>
                <a:latin typeface="Arial"/>
                <a:cs typeface="Arial"/>
              </a:rPr>
              <a:t> wie </a:t>
            </a:r>
            <a:endParaRPr dirty="0"/>
          </a:p>
          <a:p>
            <a:pPr marL="800100" lvl="1" indent="-342900">
              <a:buFont typeface="Symbol"/>
              <a:buChar char="-"/>
              <a:defRPr/>
            </a:pPr>
            <a:r>
              <a:rPr lang="de-DE" sz="2000" b="1" i="1" dirty="0">
                <a:solidFill>
                  <a:prstClr val="black"/>
                </a:solidFill>
                <a:latin typeface="Arial"/>
                <a:cs typeface="Arial"/>
              </a:rPr>
              <a:t>FranceMobil</a:t>
            </a:r>
          </a:p>
          <a:p>
            <a:pPr marL="800100" lvl="1" indent="-342900">
              <a:buFont typeface="Symbol"/>
              <a:buChar char="-"/>
              <a:defRPr/>
            </a:pPr>
            <a:r>
              <a:rPr lang="de-DE" sz="2000" b="1" i="1" dirty="0" err="1">
                <a:solidFill>
                  <a:prstClr val="black"/>
                </a:solidFill>
                <a:latin typeface="Arial"/>
                <a:cs typeface="Arial"/>
              </a:rPr>
              <a:t>Journée</a:t>
            </a:r>
            <a:r>
              <a:rPr lang="de-DE" sz="2000" b="1" i="1" dirty="0">
                <a:solidFill>
                  <a:prstClr val="black"/>
                </a:solidFill>
                <a:latin typeface="Arial"/>
                <a:cs typeface="Arial"/>
              </a:rPr>
              <a:t> franco-allemande </a:t>
            </a:r>
            <a:r>
              <a:rPr lang="de-DE" sz="2000" b="1" dirty="0">
                <a:solidFill>
                  <a:prstClr val="black"/>
                </a:solidFill>
                <a:latin typeface="Arial"/>
                <a:cs typeface="Arial"/>
              </a:rPr>
              <a:t>am 22. Januar</a:t>
            </a:r>
            <a:endParaRPr dirty="0"/>
          </a:p>
          <a:p>
            <a:pPr marL="800100" lvl="1" indent="-342900">
              <a:buFont typeface="Symbol"/>
              <a:buChar char="-"/>
              <a:defRPr/>
            </a:pPr>
            <a:r>
              <a:rPr lang="de-DE" sz="2000" b="1" i="1" dirty="0">
                <a:solidFill>
                  <a:prstClr val="black"/>
                </a:solidFill>
                <a:latin typeface="Arial"/>
                <a:cs typeface="Arial"/>
              </a:rPr>
              <a:t>Internet-Teamwettbewerb mögl.</a:t>
            </a:r>
            <a:endParaRPr lang="de-DE" sz="2000" b="1" dirty="0">
              <a:solidFill>
                <a:prstClr val="black"/>
              </a:solidFill>
              <a:latin typeface="Arial"/>
              <a:cs typeface="Arial"/>
            </a:endParaRPr>
          </a:p>
          <a:p>
            <a:pPr marL="800100" lvl="1" indent="-342900">
              <a:buFont typeface="Symbol"/>
              <a:buChar char="-"/>
              <a:defRPr/>
            </a:pPr>
            <a:r>
              <a:rPr lang="de-DE" sz="2000" b="1" dirty="0">
                <a:solidFill>
                  <a:prstClr val="black"/>
                </a:solidFill>
                <a:latin typeface="Arial"/>
                <a:cs typeface="Arial"/>
              </a:rPr>
              <a:t>Fächerübergreifende Projekte</a:t>
            </a:r>
            <a:endParaRPr dirty="0"/>
          </a:p>
          <a:p>
            <a:pPr marL="800100" lvl="1" indent="-342900">
              <a:buFont typeface="Symbol"/>
              <a:buChar char="-"/>
              <a:defRPr/>
            </a:pPr>
            <a:r>
              <a:rPr lang="de-DE" sz="2000" b="1" dirty="0">
                <a:solidFill>
                  <a:prstClr val="black"/>
                </a:solidFill>
                <a:latin typeface="Arial"/>
                <a:cs typeface="Arial"/>
              </a:rPr>
              <a:t>Kinotag </a:t>
            </a:r>
            <a:r>
              <a:rPr lang="de-DE" sz="2000" b="1" i="1" dirty="0" err="1">
                <a:solidFill>
                  <a:prstClr val="black"/>
                </a:solidFill>
                <a:latin typeface="Arial"/>
                <a:cs typeface="Arial"/>
              </a:rPr>
              <a:t>Cinéfête</a:t>
            </a:r>
            <a:endParaRPr lang="de-DE" sz="2000" b="1" i="1" dirty="0">
              <a:solidFill>
                <a:prstClr val="black"/>
              </a:solidFill>
              <a:latin typeface="Arial"/>
              <a:cs typeface="Arial"/>
            </a:endParaRPr>
          </a:p>
        </p:txBody>
      </p:sp>
      <p:sp>
        <p:nvSpPr>
          <p:cNvPr id="11" name="Textfeld 10"/>
          <p:cNvSpPr txBox="1"/>
          <p:nvPr/>
        </p:nvSpPr>
        <p:spPr bwMode="auto">
          <a:xfrm>
            <a:off x="2635494" y="3377393"/>
            <a:ext cx="9524999" cy="1015663"/>
          </a:xfrm>
          <a:prstGeom prst="rect">
            <a:avLst/>
          </a:prstGeom>
          <a:noFill/>
        </p:spPr>
        <p:txBody>
          <a:bodyPr wrap="square" rtlCol="0">
            <a:spAutoFit/>
          </a:bodyPr>
          <a:lstStyle/>
          <a:p>
            <a:pPr marL="342900" indent="-342900">
              <a:buFont typeface="Arial"/>
              <a:buChar char="•"/>
              <a:defRPr/>
            </a:pPr>
            <a:r>
              <a:rPr lang="de-DE" sz="2000" b="1" u="sng" dirty="0">
                <a:solidFill>
                  <a:prstClr val="black"/>
                </a:solidFill>
                <a:latin typeface="Arial"/>
                <a:cs typeface="Arial"/>
              </a:rPr>
              <a:t>Schüleraustausch</a:t>
            </a:r>
            <a:r>
              <a:rPr lang="de-DE" sz="2000" b="1" dirty="0">
                <a:solidFill>
                  <a:prstClr val="black"/>
                </a:solidFill>
                <a:latin typeface="Arial"/>
                <a:cs typeface="Arial"/>
              </a:rPr>
              <a:t> mit unserer Partnerstadt </a:t>
            </a:r>
            <a:r>
              <a:rPr lang="de-DE" sz="2000" b="1" dirty="0" err="1">
                <a:solidFill>
                  <a:prstClr val="black"/>
                </a:solidFill>
                <a:latin typeface="Arial"/>
                <a:cs typeface="Arial"/>
              </a:rPr>
              <a:t>Rodez</a:t>
            </a:r>
            <a:r>
              <a:rPr lang="de-DE" sz="2000" b="1" dirty="0">
                <a:solidFill>
                  <a:prstClr val="black"/>
                </a:solidFill>
                <a:latin typeface="Arial"/>
                <a:cs typeface="Arial"/>
              </a:rPr>
              <a:t> möglich</a:t>
            </a:r>
          </a:p>
          <a:p>
            <a:pPr marL="342900" indent="-342900" defTabSz="361950">
              <a:buFont typeface="Arial"/>
              <a:buChar char="•"/>
              <a:defRPr/>
            </a:pPr>
            <a:r>
              <a:rPr lang="de-DE" sz="2000" b="1" dirty="0">
                <a:solidFill>
                  <a:prstClr val="black"/>
                </a:solidFill>
                <a:latin typeface="Arial"/>
                <a:cs typeface="Arial"/>
              </a:rPr>
              <a:t>evtl. </a:t>
            </a:r>
            <a:r>
              <a:rPr lang="de-DE" sz="2000" b="1" u="sng" dirty="0">
                <a:solidFill>
                  <a:prstClr val="black"/>
                </a:solidFill>
                <a:latin typeface="Arial"/>
                <a:cs typeface="Arial"/>
              </a:rPr>
              <a:t>Studien-</a:t>
            </a:r>
            <a:r>
              <a:rPr lang="de-DE" sz="2000" b="1" dirty="0">
                <a:solidFill>
                  <a:prstClr val="black"/>
                </a:solidFill>
                <a:latin typeface="Arial"/>
                <a:cs typeface="Arial"/>
              </a:rPr>
              <a:t> bzw. </a:t>
            </a:r>
            <a:r>
              <a:rPr lang="de-DE" sz="2000" b="1" u="sng" dirty="0">
                <a:solidFill>
                  <a:prstClr val="black"/>
                </a:solidFill>
                <a:latin typeface="Arial"/>
                <a:cs typeface="Arial"/>
              </a:rPr>
              <a:t>Abschlussfahrt</a:t>
            </a:r>
            <a:r>
              <a:rPr lang="de-DE" sz="2000" b="1" dirty="0">
                <a:solidFill>
                  <a:prstClr val="black"/>
                </a:solidFill>
                <a:latin typeface="Arial"/>
                <a:cs typeface="Arial"/>
              </a:rPr>
              <a:t> nach Frankreich</a:t>
            </a:r>
            <a:endParaRPr dirty="0"/>
          </a:p>
          <a:p>
            <a:pPr defTabSz="361950">
              <a:defRPr/>
            </a:pPr>
            <a:endParaRPr lang="de-DE" sz="2000" b="1" dirty="0">
              <a:latin typeface="Arial"/>
              <a:cs typeface="Arial"/>
            </a:endParaRPr>
          </a:p>
        </p:txBody>
      </p:sp>
      <p:sp>
        <p:nvSpPr>
          <p:cNvPr id="13" name="Textfeld 12"/>
          <p:cNvSpPr txBox="1"/>
          <p:nvPr/>
        </p:nvSpPr>
        <p:spPr bwMode="auto">
          <a:xfrm>
            <a:off x="2648007" y="4336578"/>
            <a:ext cx="6175860" cy="3170098"/>
          </a:xfrm>
          <a:prstGeom prst="rect">
            <a:avLst/>
          </a:prstGeom>
          <a:noFill/>
        </p:spPr>
        <p:txBody>
          <a:bodyPr wrap="square" rtlCol="0">
            <a:spAutoFit/>
          </a:bodyPr>
          <a:lstStyle/>
          <a:p>
            <a:pPr marL="342900" lvl="0" indent="-342900">
              <a:lnSpc>
                <a:spcPct val="150000"/>
              </a:lnSpc>
              <a:buFont typeface="Arial"/>
              <a:buChar char="•"/>
              <a:defRPr/>
            </a:pPr>
            <a:r>
              <a:rPr lang="de-DE" sz="2000" b="1" u="sng" dirty="0">
                <a:solidFill>
                  <a:prstClr val="black"/>
                </a:solidFill>
                <a:latin typeface="Arial"/>
                <a:cs typeface="Arial"/>
              </a:rPr>
              <a:t>internationales </a:t>
            </a:r>
            <a:r>
              <a:rPr lang="de-DE" sz="2000" b="1" u="sng" dirty="0" err="1">
                <a:solidFill>
                  <a:prstClr val="black"/>
                </a:solidFill>
                <a:latin typeface="Arial"/>
                <a:cs typeface="Arial"/>
              </a:rPr>
              <a:t>Sprachenzertifkat</a:t>
            </a:r>
            <a:r>
              <a:rPr lang="de-DE" sz="2000" b="1" dirty="0">
                <a:solidFill>
                  <a:prstClr val="black"/>
                </a:solidFill>
                <a:latin typeface="Arial"/>
                <a:cs typeface="Arial"/>
              </a:rPr>
              <a:t>:</a:t>
            </a:r>
            <a:endParaRPr dirty="0"/>
          </a:p>
          <a:p>
            <a:pPr marL="800100" lvl="1" indent="-342900">
              <a:buFont typeface="Symbol"/>
              <a:buChar char="-"/>
              <a:defRPr/>
            </a:pPr>
            <a:r>
              <a:rPr lang="de-DE" sz="2000" b="1" dirty="0">
                <a:solidFill>
                  <a:prstClr val="black"/>
                </a:solidFill>
                <a:latin typeface="Arial"/>
                <a:cs typeface="Arial"/>
              </a:rPr>
              <a:t>  8. Klasse: </a:t>
            </a:r>
            <a:r>
              <a:rPr lang="de-DE" sz="2000" b="1" i="1" dirty="0">
                <a:solidFill>
                  <a:prstClr val="black"/>
                </a:solidFill>
                <a:latin typeface="Arial"/>
                <a:cs typeface="Arial"/>
              </a:rPr>
              <a:t>DELF A1 mögl.</a:t>
            </a:r>
            <a:endParaRPr dirty="0"/>
          </a:p>
          <a:p>
            <a:pPr marL="800100" lvl="1" indent="-342900">
              <a:buFont typeface="Symbol"/>
              <a:buChar char="-"/>
              <a:defRPr/>
            </a:pPr>
            <a:r>
              <a:rPr lang="de-DE" sz="2000" b="1" dirty="0">
                <a:solidFill>
                  <a:prstClr val="black"/>
                </a:solidFill>
                <a:latin typeface="Arial"/>
                <a:cs typeface="Arial"/>
              </a:rPr>
              <a:t>  9. Klasse: </a:t>
            </a:r>
            <a:r>
              <a:rPr lang="de-DE" sz="2000" b="1" i="1" dirty="0">
                <a:solidFill>
                  <a:prstClr val="black"/>
                </a:solidFill>
                <a:latin typeface="Arial"/>
                <a:cs typeface="Arial"/>
              </a:rPr>
              <a:t>DELF A2 mögl.</a:t>
            </a:r>
            <a:endParaRPr dirty="0"/>
          </a:p>
          <a:p>
            <a:pPr marL="800100" lvl="1" indent="-342900">
              <a:buFont typeface="Symbol"/>
              <a:buChar char="-"/>
              <a:defRPr/>
            </a:pPr>
            <a:r>
              <a:rPr lang="de-DE" sz="2000" b="1" dirty="0">
                <a:solidFill>
                  <a:prstClr val="black"/>
                </a:solidFill>
                <a:latin typeface="Arial"/>
                <a:cs typeface="Arial"/>
              </a:rPr>
              <a:t>10. Klasse: </a:t>
            </a:r>
            <a:r>
              <a:rPr lang="de-DE" sz="2000" b="1" i="1" dirty="0">
                <a:solidFill>
                  <a:prstClr val="black"/>
                </a:solidFill>
                <a:latin typeface="Arial"/>
                <a:cs typeface="Arial"/>
              </a:rPr>
              <a:t>DELF B1 (=AP)</a:t>
            </a:r>
            <a:endParaRPr dirty="0"/>
          </a:p>
          <a:p>
            <a:pPr marL="342900" lvl="0" indent="-342900">
              <a:lnSpc>
                <a:spcPct val="150000"/>
              </a:lnSpc>
              <a:buFont typeface="Arial"/>
              <a:buChar char="•"/>
              <a:defRPr/>
            </a:pPr>
            <a:endParaRPr lang="de-DE" sz="2000" b="1" dirty="0">
              <a:solidFill>
                <a:prstClr val="black"/>
              </a:solidFill>
              <a:latin typeface="Arial"/>
              <a:cs typeface="Arial"/>
            </a:endParaRPr>
          </a:p>
          <a:p>
            <a:pPr marL="342900" lvl="0" indent="-342900">
              <a:buFont typeface="Arial"/>
              <a:buChar char="•"/>
              <a:defRPr/>
            </a:pPr>
            <a:endParaRPr lang="de-DE" sz="2000" b="1" dirty="0">
              <a:solidFill>
                <a:prstClr val="black"/>
              </a:solidFill>
              <a:latin typeface="Arial"/>
              <a:cs typeface="Arial"/>
            </a:endParaRPr>
          </a:p>
          <a:p>
            <a:pPr marL="342900" indent="-342900">
              <a:buFont typeface="Arial"/>
              <a:buChar char="•"/>
              <a:defRPr/>
            </a:pPr>
            <a:endParaRPr lang="de-DE" sz="2000" b="1" dirty="0">
              <a:latin typeface="Arial"/>
              <a:cs typeface="Arial"/>
            </a:endParaRPr>
          </a:p>
          <a:p>
            <a:pPr marL="342900" indent="-342900">
              <a:buFont typeface="Arial"/>
              <a:buChar char="•"/>
              <a:defRPr/>
            </a:pPr>
            <a:endParaRPr lang="de-DE" sz="2000" b="1" dirty="0">
              <a:latin typeface="Arial"/>
              <a:cs typeface="Arial"/>
            </a:endParaRPr>
          </a:p>
          <a:p>
            <a:pPr marL="342900" indent="-342900">
              <a:buFont typeface="Arial"/>
              <a:buChar char="•"/>
              <a:defRPr/>
            </a:pPr>
            <a:endParaRPr lang="de-DE" sz="2000" b="1" dirty="0">
              <a:latin typeface="Arial"/>
              <a:cs typeface="Arial"/>
            </a:endParaRPr>
          </a:p>
        </p:txBody>
      </p:sp>
      <p:pic>
        <p:nvPicPr>
          <p:cNvPr id="19" name="Bild 1"/>
          <p:cNvPicPr>
            <a:picLocks noChangeAspect="1"/>
          </p:cNvPicPr>
          <p:nvPr/>
        </p:nvPicPr>
        <p:blipFill>
          <a:blip r:embed="rId3" cstate="hqprint">
            <a:extLst>
              <a:ext uri="{28A0092B-C50C-407E-A947-70E740481C1C}">
                <a14:useLocalDpi xmlns:a14="http://schemas.microsoft.com/office/drawing/2010/main"/>
              </a:ext>
            </a:extLst>
          </a:blip>
          <a:stretch/>
        </p:blipFill>
        <p:spPr bwMode="auto">
          <a:xfrm>
            <a:off x="340612" y="4566094"/>
            <a:ext cx="2273379" cy="516267"/>
          </a:xfrm>
          <a:prstGeom prst="rect">
            <a:avLst/>
          </a:prstGeom>
          <a:noFill/>
          <a:ln w="9525">
            <a:noFill/>
            <a:miter lim="800000"/>
            <a:headEnd/>
            <a:tailEnd/>
          </a:ln>
        </p:spPr>
      </p:pic>
      <p:sp>
        <p:nvSpPr>
          <p:cNvPr id="20" name="Rectangle 2"/>
          <p:cNvSpPr>
            <a:spLocks noChangeArrowheads="1"/>
          </p:cNvSpPr>
          <p:nvPr/>
        </p:nvSpPr>
        <p:spPr bwMode="auto">
          <a:xfrm>
            <a:off x="5458759" y="4048838"/>
            <a:ext cx="7622774" cy="4571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endParaRPr lang="de-DE"/>
          </a:p>
        </p:txBody>
      </p:sp>
      <p:sp>
        <p:nvSpPr>
          <p:cNvPr id="16" name="Textfeld 15">
            <a:extLst>
              <a:ext uri="{FF2B5EF4-FFF2-40B4-BE49-F238E27FC236}">
                <a16:creationId xmlns:a16="http://schemas.microsoft.com/office/drawing/2014/main" id="{63234490-EBFD-4BCA-97CE-DAE37007F603}"/>
              </a:ext>
            </a:extLst>
          </p:cNvPr>
          <p:cNvSpPr txBox="1"/>
          <p:nvPr/>
        </p:nvSpPr>
        <p:spPr bwMode="auto">
          <a:xfrm>
            <a:off x="284676" y="5168225"/>
            <a:ext cx="2273379" cy="276999"/>
          </a:xfrm>
          <a:prstGeom prst="rect">
            <a:avLst/>
          </a:prstGeom>
          <a:noFill/>
        </p:spPr>
        <p:txBody>
          <a:bodyPr wrap="none" rtlCol="0">
            <a:spAutoFit/>
          </a:bodyPr>
          <a:lstStyle/>
          <a:p>
            <a:r>
              <a:rPr lang="de-DE" sz="1200" dirty="0">
                <a:solidFill>
                  <a:schemeClr val="bg1">
                    <a:lumMod val="50000"/>
                  </a:schemeClr>
                </a:solidFill>
              </a:rPr>
              <a:t>© </a:t>
            </a:r>
            <a:r>
              <a:rPr lang="de-DE" sz="1200" dirty="0">
                <a:solidFill>
                  <a:schemeClr val="bg1">
                    <a:lumMod val="50000"/>
                  </a:schemeClr>
                </a:solidFill>
                <a:hlinkClick r:id="rId4">
                  <a:extLst>
                    <a:ext uri="{A12FA001-AC4F-418D-AE19-62706E023703}">
                      <ahyp:hlinkClr xmlns:ahyp="http://schemas.microsoft.com/office/drawing/2018/hyperlinkcolor" val="tx"/>
                    </a:ext>
                  </a:extLst>
                </a:hlinkClick>
              </a:rPr>
              <a:t>France Éducation International</a:t>
            </a:r>
            <a:endParaRPr lang="de-DE" sz="1200" dirty="0">
              <a:solidFill>
                <a:schemeClr val="bg1">
                  <a:lumMod val="50000"/>
                </a:schemeClr>
              </a:solidFill>
            </a:endParaRPr>
          </a:p>
        </p:txBody>
      </p:sp>
      <p:pic>
        <p:nvPicPr>
          <p:cNvPr id="18" name="Picture 2">
            <a:extLst>
              <a:ext uri="{FF2B5EF4-FFF2-40B4-BE49-F238E27FC236}">
                <a16:creationId xmlns:a16="http://schemas.microsoft.com/office/drawing/2014/main" id="{279CC61E-E096-41A5-A466-28FF04B1C2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0312" y="4833360"/>
            <a:ext cx="1621184" cy="977214"/>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65AC965C-77B2-4026-80B9-65EC77A2E1D3}"/>
              </a:ext>
            </a:extLst>
          </p:cNvPr>
          <p:cNvPicPr>
            <a:picLocks noChangeAspect="1"/>
          </p:cNvPicPr>
          <p:nvPr/>
        </p:nvPicPr>
        <p:blipFill>
          <a:blip r:embed="rId6"/>
          <a:stretch>
            <a:fillRect/>
          </a:stretch>
        </p:blipFill>
        <p:spPr>
          <a:xfrm>
            <a:off x="7172966" y="4149471"/>
            <a:ext cx="3287346" cy="1585752"/>
          </a:xfrm>
          <a:prstGeom prst="rect">
            <a:avLst/>
          </a:prstGeom>
        </p:spPr>
      </p:pic>
      <p:pic>
        <p:nvPicPr>
          <p:cNvPr id="21" name="Grafik 20">
            <a:extLst>
              <a:ext uri="{FF2B5EF4-FFF2-40B4-BE49-F238E27FC236}">
                <a16:creationId xmlns:a16="http://schemas.microsoft.com/office/drawing/2014/main" id="{CD94CA12-1FF2-4622-8A71-11CA61B49006}"/>
              </a:ext>
            </a:extLst>
          </p:cNvPr>
          <p:cNvPicPr>
            <a:picLocks noChangeAspect="1"/>
          </p:cNvPicPr>
          <p:nvPr/>
        </p:nvPicPr>
        <p:blipFill>
          <a:blip r:embed="rId7"/>
          <a:stretch>
            <a:fillRect/>
          </a:stretch>
        </p:blipFill>
        <p:spPr>
          <a:xfrm>
            <a:off x="156918" y="1175685"/>
            <a:ext cx="1249689" cy="1697910"/>
          </a:xfrm>
          <a:prstGeom prst="rect">
            <a:avLst/>
          </a:prstGeom>
        </p:spPr>
      </p:pic>
      <p:pic>
        <p:nvPicPr>
          <p:cNvPr id="23" name="Grafik 22">
            <a:extLst>
              <a:ext uri="{FF2B5EF4-FFF2-40B4-BE49-F238E27FC236}">
                <a16:creationId xmlns:a16="http://schemas.microsoft.com/office/drawing/2014/main" id="{38FEC74A-EBF9-4DF2-A670-A6B29E8413B2}"/>
              </a:ext>
            </a:extLst>
          </p:cNvPr>
          <p:cNvPicPr>
            <a:picLocks noChangeAspect="1"/>
          </p:cNvPicPr>
          <p:nvPr/>
        </p:nvPicPr>
        <p:blipFill>
          <a:blip r:embed="rId8"/>
          <a:stretch>
            <a:fillRect/>
          </a:stretch>
        </p:blipFill>
        <p:spPr>
          <a:xfrm>
            <a:off x="1301492" y="2528502"/>
            <a:ext cx="1370924" cy="1875424"/>
          </a:xfrm>
          <a:prstGeom prst="rect">
            <a:avLst/>
          </a:prstGeom>
        </p:spPr>
      </p:pic>
      <p:pic>
        <p:nvPicPr>
          <p:cNvPr id="25" name="Grafik 24">
            <a:extLst>
              <a:ext uri="{FF2B5EF4-FFF2-40B4-BE49-F238E27FC236}">
                <a16:creationId xmlns:a16="http://schemas.microsoft.com/office/drawing/2014/main" id="{09611E56-0D92-47A8-8841-1DC536050A41}"/>
              </a:ext>
            </a:extLst>
          </p:cNvPr>
          <p:cNvPicPr>
            <a:picLocks noChangeAspect="1"/>
          </p:cNvPicPr>
          <p:nvPr/>
        </p:nvPicPr>
        <p:blipFill>
          <a:blip r:embed="rId9"/>
          <a:stretch>
            <a:fillRect/>
          </a:stretch>
        </p:blipFill>
        <p:spPr>
          <a:xfrm>
            <a:off x="9014480" y="1087255"/>
            <a:ext cx="1370924" cy="1849834"/>
          </a:xfrm>
          <a:prstGeom prst="rect">
            <a:avLst/>
          </a:prstGeom>
        </p:spPr>
      </p:pic>
      <p:pic>
        <p:nvPicPr>
          <p:cNvPr id="27" name="Grafik 26">
            <a:extLst>
              <a:ext uri="{FF2B5EF4-FFF2-40B4-BE49-F238E27FC236}">
                <a16:creationId xmlns:a16="http://schemas.microsoft.com/office/drawing/2014/main" id="{E6951E55-7173-4588-B44D-7AB73B199FD6}"/>
              </a:ext>
            </a:extLst>
          </p:cNvPr>
          <p:cNvPicPr>
            <a:picLocks noChangeAspect="1"/>
          </p:cNvPicPr>
          <p:nvPr/>
        </p:nvPicPr>
        <p:blipFill>
          <a:blip r:embed="rId10"/>
          <a:stretch>
            <a:fillRect/>
          </a:stretch>
        </p:blipFill>
        <p:spPr>
          <a:xfrm>
            <a:off x="10275107" y="1787056"/>
            <a:ext cx="1370923" cy="18717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feld 5"/>
          <p:cNvSpPr txBox="1"/>
          <p:nvPr/>
        </p:nvSpPr>
        <p:spPr bwMode="auto">
          <a:xfrm>
            <a:off x="0" y="0"/>
            <a:ext cx="12192000" cy="1047426"/>
          </a:xfrm>
          <a:prstGeom prst="rect">
            <a:avLst/>
          </a:prstGeom>
          <a:gradFill>
            <a:gsLst>
              <a:gs pos="0">
                <a:srgbClr val="3252D4"/>
              </a:gs>
              <a:gs pos="46000">
                <a:schemeClr val="accent1">
                  <a:lumMod val="95000"/>
                  <a:lumOff val="5000"/>
                </a:schemeClr>
              </a:gs>
              <a:gs pos="100000">
                <a:schemeClr val="accent1">
                  <a:lumMod val="60000"/>
                </a:schemeClr>
              </a:gs>
            </a:gsLst>
            <a:path path="rect"/>
          </a:gradFill>
        </p:spPr>
        <p:txBody>
          <a:bodyPr wrap="square" rtlCol="0">
            <a:spAutoFit/>
          </a:bodyPr>
          <a:lstStyle/>
          <a:p>
            <a:pPr>
              <a:defRPr/>
            </a:pPr>
            <a:endParaRPr lang="de-DE"/>
          </a:p>
        </p:txBody>
      </p:sp>
      <p:sp>
        <p:nvSpPr>
          <p:cNvPr id="7" name="Textfeld 6"/>
          <p:cNvSpPr txBox="1"/>
          <p:nvPr/>
        </p:nvSpPr>
        <p:spPr bwMode="auto">
          <a:xfrm>
            <a:off x="0" y="5810574"/>
            <a:ext cx="12192000" cy="1047426"/>
          </a:xfrm>
          <a:prstGeom prst="rect">
            <a:avLst/>
          </a:prstGeom>
          <a:gradFill>
            <a:gsLst>
              <a:gs pos="0">
                <a:srgbClr val="E60000"/>
              </a:gs>
              <a:gs pos="46000">
                <a:srgbClr val="E60000">
                  <a:lumMod val="95000"/>
                  <a:lumOff val="5000"/>
                </a:srgbClr>
              </a:gs>
              <a:gs pos="100000">
                <a:srgbClr val="CD0000">
                  <a:lumMod val="60000"/>
                </a:srgbClr>
              </a:gs>
            </a:gsLst>
            <a:path path="rect"/>
          </a:gradFill>
        </p:spPr>
        <p:txBody>
          <a:bodyPr wrap="square" rtlCol="0">
            <a:spAutoFit/>
          </a:bodyPr>
          <a:lstStyle/>
          <a:p>
            <a:pPr>
              <a:defRPr/>
            </a:pPr>
            <a:endParaRPr lang="de-DE"/>
          </a:p>
        </p:txBody>
      </p:sp>
      <p:sp>
        <p:nvSpPr>
          <p:cNvPr id="8" name="Textfeld 7"/>
          <p:cNvSpPr txBox="1"/>
          <p:nvPr/>
        </p:nvSpPr>
        <p:spPr bwMode="auto">
          <a:xfrm>
            <a:off x="135148" y="68209"/>
            <a:ext cx="11921705" cy="830997"/>
          </a:xfrm>
          <a:prstGeom prst="rect">
            <a:avLst/>
          </a:prstGeom>
          <a:noFill/>
        </p:spPr>
        <p:txBody>
          <a:bodyPr wrap="square" rtlCol="0">
            <a:spAutoFit/>
          </a:bodyPr>
          <a:lstStyle/>
          <a:p>
            <a:pPr algn="ctr">
              <a:defRPr/>
            </a:pPr>
            <a:r>
              <a:rPr lang="de-DE" sz="2800" b="1">
                <a:solidFill>
                  <a:schemeClr val="bg1"/>
                </a:solidFill>
                <a:latin typeface="Constantia"/>
              </a:rPr>
              <a:t> </a:t>
            </a:r>
            <a:r>
              <a:rPr lang="de-DE" sz="4800" b="1">
                <a:solidFill>
                  <a:schemeClr val="bg1"/>
                </a:solidFill>
                <a:latin typeface="Constantia"/>
              </a:rPr>
              <a:t>Le français pour votre enfant</a:t>
            </a:r>
            <a:r>
              <a:rPr lang="de-DE" sz="2800"/>
              <a:t> </a:t>
            </a:r>
            <a:endParaRPr/>
          </a:p>
        </p:txBody>
      </p:sp>
      <p:sp>
        <p:nvSpPr>
          <p:cNvPr id="9" name="Textfeld 8"/>
          <p:cNvSpPr txBox="1"/>
          <p:nvPr/>
        </p:nvSpPr>
        <p:spPr bwMode="auto">
          <a:xfrm>
            <a:off x="2190785" y="6021288"/>
            <a:ext cx="7857930" cy="584775"/>
          </a:xfrm>
          <a:prstGeom prst="rect">
            <a:avLst/>
          </a:prstGeom>
          <a:noFill/>
        </p:spPr>
        <p:txBody>
          <a:bodyPr wrap="square" rtlCol="0">
            <a:spAutoFit/>
          </a:bodyPr>
          <a:lstStyle/>
          <a:p>
            <a:pPr algn="ctr">
              <a:defRPr/>
            </a:pPr>
            <a:r>
              <a:rPr lang="de-DE" sz="3200" b="1" dirty="0">
                <a:solidFill>
                  <a:schemeClr val="bg1"/>
                </a:solidFill>
                <a:latin typeface="Constantia"/>
              </a:rPr>
              <a:t>Französisch für Ihr Kind</a:t>
            </a:r>
            <a:endParaRPr lang="de-DE" sz="3200" dirty="0"/>
          </a:p>
        </p:txBody>
      </p:sp>
      <p:sp>
        <p:nvSpPr>
          <p:cNvPr id="10" name="Titel 9"/>
          <p:cNvSpPr txBox="1">
            <a:spLocks noGrp="1"/>
          </p:cNvSpPr>
          <p:nvPr>
            <p:ph type="ctrTitle"/>
          </p:nvPr>
        </p:nvSpPr>
        <p:spPr bwMode="auto">
          <a:xfrm>
            <a:off x="2542307" y="1117100"/>
            <a:ext cx="10238544" cy="3931956"/>
          </a:xfrm>
          <a:prstGeom prst="rect">
            <a:avLst/>
          </a:prstGeom>
          <a:noFill/>
        </p:spPr>
        <p:txBody>
          <a:bodyPr wrap="square" rtlCol="0">
            <a:spAutoFit/>
          </a:bodyPr>
          <a:lstStyle/>
          <a:p>
            <a:pPr lvl="0" algn="l">
              <a:lnSpc>
                <a:spcPct val="150000"/>
              </a:lnSpc>
              <a:defRPr/>
            </a:pPr>
            <a:r>
              <a:rPr lang="de-DE" sz="2000" b="1" u="sng" dirty="0">
                <a:latin typeface="Arial"/>
                <a:cs typeface="Arial"/>
              </a:rPr>
              <a:t>Französisch an der Realschule - KEINE schwierige Sprache</a:t>
            </a:r>
            <a:endParaRPr dirty="0"/>
          </a:p>
          <a:p>
            <a:pPr marL="342900" indent="-342900" algn="l">
              <a:lnSpc>
                <a:spcPct val="150000"/>
              </a:lnSpc>
              <a:buFont typeface="Arial"/>
              <a:buChar char="•"/>
              <a:defRPr/>
            </a:pPr>
            <a:r>
              <a:rPr lang="de-DE" sz="2000" b="1" dirty="0">
                <a:solidFill>
                  <a:prstClr val="black"/>
                </a:solidFill>
                <a:latin typeface="Arial"/>
                <a:cs typeface="Arial"/>
              </a:rPr>
              <a:t>neuer </a:t>
            </a:r>
            <a:r>
              <a:rPr lang="de-DE" sz="2000" b="1" dirty="0" err="1">
                <a:solidFill>
                  <a:prstClr val="black"/>
                </a:solidFill>
                <a:latin typeface="Arial"/>
                <a:cs typeface="Arial"/>
              </a:rPr>
              <a:t>LehrplanPLUS</a:t>
            </a:r>
            <a:r>
              <a:rPr lang="de-DE" sz="2000" b="1" dirty="0">
                <a:solidFill>
                  <a:prstClr val="black"/>
                </a:solidFill>
                <a:latin typeface="Arial"/>
                <a:cs typeface="Arial"/>
              </a:rPr>
              <a:t>: weniger Grammatik und begrenzter Stoff</a:t>
            </a:r>
            <a:endParaRPr dirty="0"/>
          </a:p>
          <a:p>
            <a:pPr marL="342900" lvl="0" indent="-342900" algn="l">
              <a:lnSpc>
                <a:spcPct val="150000"/>
              </a:lnSpc>
              <a:buFont typeface="Arial"/>
              <a:buChar char="•"/>
              <a:defRPr/>
            </a:pPr>
            <a:r>
              <a:rPr lang="de-DE" sz="2000" b="1" dirty="0">
                <a:solidFill>
                  <a:prstClr val="black"/>
                </a:solidFill>
                <a:latin typeface="Arial"/>
                <a:cs typeface="Arial"/>
              </a:rPr>
              <a:t>klar strukturiert und regelmäßig</a:t>
            </a:r>
            <a:endParaRPr dirty="0"/>
          </a:p>
          <a:p>
            <a:pPr marL="342900" lvl="0" indent="-342900" algn="l">
              <a:lnSpc>
                <a:spcPct val="150000"/>
              </a:lnSpc>
              <a:buFont typeface="Arial"/>
              <a:buChar char="•"/>
              <a:defRPr/>
            </a:pPr>
            <a:r>
              <a:rPr lang="de-DE" sz="2000" b="1" dirty="0">
                <a:solidFill>
                  <a:prstClr val="black"/>
                </a:solidFill>
                <a:latin typeface="Arial"/>
                <a:cs typeface="Arial"/>
              </a:rPr>
              <a:t>kleine Lernschritte</a:t>
            </a:r>
            <a:endParaRPr dirty="0"/>
          </a:p>
          <a:p>
            <a:pPr marL="342900" lvl="0" indent="-342900" algn="l">
              <a:lnSpc>
                <a:spcPct val="150000"/>
              </a:lnSpc>
              <a:buFont typeface="Arial"/>
              <a:buChar char="•"/>
              <a:defRPr/>
            </a:pPr>
            <a:r>
              <a:rPr lang="de-DE" sz="2000" b="1" dirty="0">
                <a:solidFill>
                  <a:prstClr val="black"/>
                </a:solidFill>
                <a:latin typeface="Arial"/>
                <a:cs typeface="Arial"/>
              </a:rPr>
              <a:t>ausreichend Zeit zum Üben</a:t>
            </a:r>
            <a:endParaRPr dirty="0"/>
          </a:p>
          <a:p>
            <a:pPr marL="342900" indent="-342900" algn="l">
              <a:lnSpc>
                <a:spcPct val="150000"/>
              </a:lnSpc>
              <a:buFont typeface="Arial"/>
              <a:buChar char="•"/>
              <a:defRPr/>
            </a:pPr>
            <a:r>
              <a:rPr lang="de-DE" sz="2000" b="1" dirty="0">
                <a:solidFill>
                  <a:prstClr val="black"/>
                </a:solidFill>
                <a:latin typeface="Arial"/>
                <a:cs typeface="Arial"/>
              </a:rPr>
              <a:t>alltagsbezogen und praxisorientiert</a:t>
            </a:r>
            <a:endParaRPr dirty="0"/>
          </a:p>
          <a:p>
            <a:pPr marL="342900" lvl="0" indent="-342900" algn="l">
              <a:buFont typeface="Arial"/>
              <a:buChar char="•"/>
              <a:defRPr/>
            </a:pPr>
            <a:endParaRPr lang="de-DE" sz="2000" b="1" dirty="0">
              <a:solidFill>
                <a:prstClr val="black"/>
              </a:solidFill>
              <a:latin typeface="Arial"/>
              <a:cs typeface="Arial"/>
            </a:endParaRPr>
          </a:p>
          <a:p>
            <a:pPr marL="342900" indent="-342900" algn="l">
              <a:buFont typeface="Arial"/>
              <a:buChar char="•"/>
              <a:defRPr/>
            </a:pPr>
            <a:endParaRPr lang="de-DE" sz="2000" b="1" dirty="0">
              <a:latin typeface="Arial"/>
              <a:cs typeface="Arial"/>
            </a:endParaRPr>
          </a:p>
          <a:p>
            <a:pPr marL="342900" indent="-342900" algn="l">
              <a:buFont typeface="Arial"/>
              <a:buChar char="•"/>
              <a:defRPr/>
            </a:pPr>
            <a:endParaRPr lang="de-DE" sz="2000" b="1" dirty="0">
              <a:latin typeface="Arial"/>
              <a:cs typeface="Arial"/>
            </a:endParaRPr>
          </a:p>
          <a:p>
            <a:pPr marL="342900" indent="-342900" algn="l">
              <a:buFont typeface="Arial"/>
              <a:buChar char="•"/>
              <a:defRPr/>
            </a:pPr>
            <a:endParaRPr lang="de-DE" sz="2000" b="1" dirty="0">
              <a:latin typeface="Arial"/>
              <a:cs typeface="Arial"/>
            </a:endParaRPr>
          </a:p>
        </p:txBody>
      </p:sp>
      <p:sp>
        <p:nvSpPr>
          <p:cNvPr id="11" name="Textfeld 10"/>
          <p:cNvSpPr txBox="1"/>
          <p:nvPr/>
        </p:nvSpPr>
        <p:spPr bwMode="auto">
          <a:xfrm>
            <a:off x="2485055" y="3631718"/>
            <a:ext cx="10420571" cy="2834676"/>
          </a:xfrm>
          <a:prstGeom prst="rect">
            <a:avLst/>
          </a:prstGeom>
          <a:noFill/>
        </p:spPr>
        <p:txBody>
          <a:bodyPr wrap="square" rtlCol="0">
            <a:spAutoFit/>
          </a:bodyPr>
          <a:lstStyle/>
          <a:p>
            <a:pPr marL="342900" indent="-342900">
              <a:buFont typeface="Arial"/>
              <a:buChar char="•"/>
              <a:defRPr/>
            </a:pPr>
            <a:endParaRPr lang="de-DE" sz="2000" b="1" dirty="0">
              <a:latin typeface="Arial"/>
              <a:cs typeface="Arial"/>
            </a:endParaRPr>
          </a:p>
          <a:p>
            <a:pPr lvl="0">
              <a:lnSpc>
                <a:spcPct val="150000"/>
              </a:lnSpc>
              <a:defRPr/>
            </a:pPr>
            <a:r>
              <a:rPr lang="de-DE" sz="2000" b="1" u="sng" dirty="0">
                <a:latin typeface="Arial"/>
                <a:cs typeface="Arial"/>
              </a:rPr>
              <a:t>Französischer Wortschatz - das kommt uns nicht Spanisch vor</a:t>
            </a:r>
            <a:endParaRPr dirty="0"/>
          </a:p>
          <a:p>
            <a:pPr marL="342900" indent="-342900">
              <a:lnSpc>
                <a:spcPct val="150000"/>
              </a:lnSpc>
              <a:buFont typeface="Arial"/>
              <a:buChar char="•"/>
              <a:defRPr/>
            </a:pPr>
            <a:r>
              <a:rPr lang="de-DE" sz="2000" b="1" dirty="0">
                <a:solidFill>
                  <a:prstClr val="black"/>
                </a:solidFill>
                <a:latin typeface="Arial"/>
                <a:cs typeface="Arial"/>
              </a:rPr>
              <a:t>36 % ableitbar aus dem Deutschen</a:t>
            </a:r>
            <a:endParaRPr dirty="0"/>
          </a:p>
          <a:p>
            <a:pPr marL="342900" indent="-342900">
              <a:lnSpc>
                <a:spcPct val="150000"/>
              </a:lnSpc>
              <a:buFont typeface="Arial"/>
              <a:buChar char="•"/>
              <a:defRPr/>
            </a:pPr>
            <a:r>
              <a:rPr lang="de-DE" sz="2000" b="1" dirty="0">
                <a:solidFill>
                  <a:prstClr val="black"/>
                </a:solidFill>
                <a:latin typeface="Arial"/>
                <a:cs typeface="Arial"/>
              </a:rPr>
              <a:t>16 % ableitbar aus dem Englischen</a:t>
            </a:r>
            <a:endParaRPr dirty="0"/>
          </a:p>
          <a:p>
            <a:pPr marL="342900" indent="-342900">
              <a:lnSpc>
                <a:spcPct val="150000"/>
              </a:lnSpc>
              <a:buFont typeface="Arial"/>
              <a:buChar char="•"/>
              <a:defRPr/>
            </a:pPr>
            <a:r>
              <a:rPr lang="de-DE" sz="2000" b="1" dirty="0">
                <a:solidFill>
                  <a:prstClr val="black"/>
                </a:solidFill>
                <a:latin typeface="Arial"/>
                <a:cs typeface="Arial"/>
              </a:rPr>
              <a:t>10 % ableitbar aus Wortfamilien</a:t>
            </a:r>
            <a:endParaRPr dirty="0"/>
          </a:p>
          <a:p>
            <a:pPr marL="342900" indent="-342900">
              <a:buFont typeface="Arial"/>
              <a:buChar char="•"/>
              <a:defRPr/>
            </a:pPr>
            <a:endParaRPr lang="de-DE" sz="2000" b="1" dirty="0">
              <a:latin typeface="Arial"/>
              <a:cs typeface="Arial"/>
            </a:endParaRPr>
          </a:p>
          <a:p>
            <a:pPr marL="342900" indent="-342900">
              <a:buFont typeface="Arial"/>
              <a:buChar char="•"/>
              <a:defRPr/>
            </a:pPr>
            <a:endParaRPr lang="de-DE" sz="2000" b="1" dirty="0">
              <a:latin typeface="Arial"/>
              <a:cs typeface="Arial"/>
            </a:endParaRPr>
          </a:p>
        </p:txBody>
      </p:sp>
      <p:pic>
        <p:nvPicPr>
          <p:cNvPr id="4" name="Grafik 3">
            <a:extLst>
              <a:ext uri="{FF2B5EF4-FFF2-40B4-BE49-F238E27FC236}">
                <a16:creationId xmlns:a16="http://schemas.microsoft.com/office/drawing/2014/main" id="{54071533-563F-794C-BB9A-5C080F0BE57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536160" y="2073408"/>
            <a:ext cx="3123164" cy="1803682"/>
          </a:xfrm>
          <a:prstGeom prst="rect">
            <a:avLst/>
          </a:prstGeom>
        </p:spPr>
      </p:pic>
      <p:pic>
        <p:nvPicPr>
          <p:cNvPr id="5" name="Grafik 4">
            <a:extLst>
              <a:ext uri="{FF2B5EF4-FFF2-40B4-BE49-F238E27FC236}">
                <a16:creationId xmlns:a16="http://schemas.microsoft.com/office/drawing/2014/main" id="{CD54F915-3662-4750-A55B-0256A8B207B3}"/>
              </a:ext>
            </a:extLst>
          </p:cNvPr>
          <p:cNvPicPr>
            <a:picLocks noChangeAspect="1"/>
          </p:cNvPicPr>
          <p:nvPr/>
        </p:nvPicPr>
        <p:blipFill>
          <a:blip r:embed="rId4"/>
          <a:stretch>
            <a:fillRect/>
          </a:stretch>
        </p:blipFill>
        <p:spPr>
          <a:xfrm>
            <a:off x="335360" y="1370557"/>
            <a:ext cx="1709594" cy="389586"/>
          </a:xfrm>
          <a:prstGeom prst="rect">
            <a:avLst/>
          </a:prstGeom>
        </p:spPr>
      </p:pic>
      <p:pic>
        <p:nvPicPr>
          <p:cNvPr id="12" name="Picture 2">
            <a:extLst>
              <a:ext uri="{FF2B5EF4-FFF2-40B4-BE49-F238E27FC236}">
                <a16:creationId xmlns:a16="http://schemas.microsoft.com/office/drawing/2014/main" id="{F0A430C6-1A91-4532-B246-855AFEF91F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0312" y="4833360"/>
            <a:ext cx="1621184" cy="9772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feld 5"/>
          <p:cNvSpPr txBox="1"/>
          <p:nvPr/>
        </p:nvSpPr>
        <p:spPr bwMode="auto">
          <a:xfrm>
            <a:off x="-14920" y="-395857"/>
            <a:ext cx="12192000" cy="1047426"/>
          </a:xfrm>
          <a:prstGeom prst="rect">
            <a:avLst/>
          </a:prstGeom>
          <a:gradFill>
            <a:gsLst>
              <a:gs pos="0">
                <a:srgbClr val="3252D4"/>
              </a:gs>
              <a:gs pos="46000">
                <a:schemeClr val="accent1">
                  <a:lumMod val="95000"/>
                  <a:lumOff val="5000"/>
                </a:schemeClr>
              </a:gs>
              <a:gs pos="100000">
                <a:schemeClr val="accent1">
                  <a:lumMod val="60000"/>
                </a:schemeClr>
              </a:gs>
            </a:gsLst>
            <a:path path="rect"/>
          </a:gradFill>
        </p:spPr>
        <p:txBody>
          <a:bodyPr wrap="square" rtlCol="0">
            <a:spAutoFit/>
          </a:bodyPr>
          <a:lstStyle/>
          <a:p>
            <a:pPr>
              <a:defRPr/>
            </a:pPr>
            <a:endParaRPr lang="de-DE"/>
          </a:p>
        </p:txBody>
      </p:sp>
      <p:sp>
        <p:nvSpPr>
          <p:cNvPr id="7" name="Textfeld 6"/>
          <p:cNvSpPr txBox="1"/>
          <p:nvPr/>
        </p:nvSpPr>
        <p:spPr bwMode="auto">
          <a:xfrm>
            <a:off x="0" y="5810574"/>
            <a:ext cx="12192000" cy="1047426"/>
          </a:xfrm>
          <a:prstGeom prst="rect">
            <a:avLst/>
          </a:prstGeom>
          <a:gradFill>
            <a:gsLst>
              <a:gs pos="0">
                <a:srgbClr val="E60000"/>
              </a:gs>
              <a:gs pos="46000">
                <a:srgbClr val="E60000">
                  <a:lumMod val="95000"/>
                  <a:lumOff val="5000"/>
                </a:srgbClr>
              </a:gs>
              <a:gs pos="100000">
                <a:srgbClr val="CD0000">
                  <a:lumMod val="60000"/>
                </a:srgbClr>
              </a:gs>
            </a:gsLst>
            <a:path path="rect"/>
          </a:gradFill>
        </p:spPr>
        <p:txBody>
          <a:bodyPr wrap="square" rtlCol="0">
            <a:spAutoFit/>
          </a:bodyPr>
          <a:lstStyle/>
          <a:p>
            <a:pPr>
              <a:defRPr/>
            </a:pPr>
            <a:endParaRPr lang="de-DE"/>
          </a:p>
        </p:txBody>
      </p:sp>
      <p:sp>
        <p:nvSpPr>
          <p:cNvPr id="8" name="Textfeld 7"/>
          <p:cNvSpPr txBox="1"/>
          <p:nvPr/>
        </p:nvSpPr>
        <p:spPr bwMode="auto">
          <a:xfrm>
            <a:off x="135148" y="-138301"/>
            <a:ext cx="11921705" cy="830997"/>
          </a:xfrm>
          <a:prstGeom prst="rect">
            <a:avLst/>
          </a:prstGeom>
          <a:noFill/>
        </p:spPr>
        <p:txBody>
          <a:bodyPr wrap="square" rtlCol="0">
            <a:spAutoFit/>
          </a:bodyPr>
          <a:lstStyle/>
          <a:p>
            <a:pPr algn="ctr">
              <a:defRPr/>
            </a:pPr>
            <a:r>
              <a:rPr lang="de-DE" sz="2800" b="1" dirty="0">
                <a:solidFill>
                  <a:schemeClr val="bg1"/>
                </a:solidFill>
                <a:latin typeface="Constantia"/>
              </a:rPr>
              <a:t> </a:t>
            </a:r>
            <a:r>
              <a:rPr lang="de-DE" sz="4800" b="1" dirty="0">
                <a:solidFill>
                  <a:schemeClr val="bg1"/>
                </a:solidFill>
                <a:latin typeface="Constantia"/>
              </a:rPr>
              <a:t>Le </a:t>
            </a:r>
            <a:r>
              <a:rPr lang="de-DE" sz="4800" b="1" dirty="0" err="1">
                <a:solidFill>
                  <a:schemeClr val="bg1"/>
                </a:solidFill>
                <a:latin typeface="Constantia"/>
              </a:rPr>
              <a:t>français</a:t>
            </a:r>
            <a:r>
              <a:rPr lang="de-DE" sz="4800" b="1" dirty="0">
                <a:solidFill>
                  <a:schemeClr val="bg1"/>
                </a:solidFill>
                <a:latin typeface="Constantia"/>
              </a:rPr>
              <a:t> et </a:t>
            </a:r>
            <a:r>
              <a:rPr lang="de-DE" sz="4800" b="1" dirty="0" err="1">
                <a:solidFill>
                  <a:schemeClr val="bg1"/>
                </a:solidFill>
                <a:latin typeface="Constantia"/>
              </a:rPr>
              <a:t>l‘allemand</a:t>
            </a:r>
            <a:r>
              <a:rPr lang="de-DE" sz="2800" dirty="0"/>
              <a:t> </a:t>
            </a:r>
            <a:endParaRPr dirty="0"/>
          </a:p>
        </p:txBody>
      </p:sp>
      <p:sp>
        <p:nvSpPr>
          <p:cNvPr id="9" name="Textfeld 8"/>
          <p:cNvSpPr txBox="1"/>
          <p:nvPr/>
        </p:nvSpPr>
        <p:spPr bwMode="auto">
          <a:xfrm>
            <a:off x="2167035" y="6021288"/>
            <a:ext cx="7857930" cy="584775"/>
          </a:xfrm>
          <a:prstGeom prst="rect">
            <a:avLst/>
          </a:prstGeom>
          <a:noFill/>
        </p:spPr>
        <p:txBody>
          <a:bodyPr wrap="square" rtlCol="0">
            <a:spAutoFit/>
          </a:bodyPr>
          <a:lstStyle/>
          <a:p>
            <a:pPr algn="ctr">
              <a:defRPr/>
            </a:pPr>
            <a:r>
              <a:rPr lang="de-DE" sz="3200" b="1" dirty="0">
                <a:solidFill>
                  <a:schemeClr val="bg1"/>
                </a:solidFill>
                <a:latin typeface="Constantia"/>
              </a:rPr>
              <a:t>Französisch und Deutsch</a:t>
            </a:r>
            <a:endParaRPr lang="de-DE" sz="3200" dirty="0"/>
          </a:p>
        </p:txBody>
      </p:sp>
      <p:graphicFrame>
        <p:nvGraphicFramePr>
          <p:cNvPr id="11" name="Tabelle 10"/>
          <p:cNvGraphicFramePr>
            <a:graphicFrameLocks noGrp="1"/>
          </p:cNvGraphicFramePr>
          <p:nvPr>
            <p:extLst>
              <p:ext uri="{D42A27DB-BD31-4B8C-83A1-F6EECF244321}">
                <p14:modId xmlns:p14="http://schemas.microsoft.com/office/powerpoint/2010/main" val="4285755997"/>
              </p:ext>
            </p:extLst>
          </p:nvPr>
        </p:nvGraphicFramePr>
        <p:xfrm>
          <a:off x="2020185" y="904287"/>
          <a:ext cx="2179674" cy="4684953"/>
        </p:xfrm>
        <a:graphic>
          <a:graphicData uri="http://schemas.openxmlformats.org/drawingml/2006/table">
            <a:tbl>
              <a:tblPr firstRow="1" firstCol="1" bandRow="1"/>
              <a:tblGrid>
                <a:gridCol w="2179674">
                  <a:extLst>
                    <a:ext uri="{9D8B030D-6E8A-4147-A177-3AD203B41FA5}">
                      <a16:colId xmlns:a16="http://schemas.microsoft.com/office/drawing/2014/main" val="20000"/>
                    </a:ext>
                  </a:extLst>
                </a:gridCol>
              </a:tblGrid>
              <a:tr h="223093">
                <a:tc>
                  <a:txBody>
                    <a:bodyPr/>
                    <a:lstStyle/>
                    <a:p>
                      <a:pPr>
                        <a:lnSpc>
                          <a:spcPct val="114999"/>
                        </a:lnSpc>
                        <a:spcAft>
                          <a:spcPts val="0"/>
                        </a:spcAft>
                        <a:defRPr/>
                      </a:pPr>
                      <a:r>
                        <a:rPr lang="de-DE" sz="1300" b="1">
                          <a:solidFill>
                            <a:srgbClr val="0070C0"/>
                          </a:solidFill>
                          <a:latin typeface="Arial"/>
                          <a:ea typeface="Calibri"/>
                          <a:cs typeface="Times New Roman"/>
                        </a:rPr>
                        <a:t>l‘abonnement</a:t>
                      </a:r>
                      <a:endParaRPr lang="de-DE" sz="800">
                        <a:latin typeface="Arial"/>
                        <a:ea typeface="Calibri"/>
                        <a:cs typeface="Times New Roman"/>
                      </a:endParaRPr>
                    </a:p>
                  </a:txBody>
                  <a:tcPr marL="49226" marR="49226" marT="0" marB="0">
                    <a:lnL w="12700" algn="ctr">
                      <a:noFill/>
                    </a:lnL>
                    <a:lnR w="12700" algn="ctr">
                      <a:noFill/>
                    </a:lnR>
                    <a:lnT w="12700" algn="ctr">
                      <a:noFill/>
                    </a:lnT>
                    <a:lnB w="12700" algn="ctr">
                      <a:noFill/>
                    </a:lnB>
                  </a:tcPr>
                </a:tc>
                <a:extLst>
                  <a:ext uri="{0D108BD9-81ED-4DB2-BD59-A6C34878D82A}">
                    <a16:rowId xmlns:a16="http://schemas.microsoft.com/office/drawing/2014/main" val="10000"/>
                  </a:ext>
                </a:extLst>
              </a:tr>
              <a:tr h="223093">
                <a:tc>
                  <a:txBody>
                    <a:bodyPr/>
                    <a:lstStyle/>
                    <a:p>
                      <a:pPr>
                        <a:lnSpc>
                          <a:spcPct val="114999"/>
                        </a:lnSpc>
                        <a:spcAft>
                          <a:spcPts val="0"/>
                        </a:spcAft>
                        <a:defRPr/>
                      </a:pPr>
                      <a:r>
                        <a:rPr lang="de-DE" sz="1300" b="1">
                          <a:solidFill>
                            <a:srgbClr val="0070C0"/>
                          </a:solidFill>
                          <a:latin typeface="Arial"/>
                          <a:ea typeface="Calibri"/>
                          <a:cs typeface="Times New Roman"/>
                        </a:rPr>
                        <a:t>l‘atelier</a:t>
                      </a:r>
                      <a:endParaRPr lang="de-DE" sz="800">
                        <a:latin typeface="Arial"/>
                        <a:ea typeface="Calibri"/>
                        <a:cs typeface="Times New Roman"/>
                      </a:endParaRPr>
                    </a:p>
                  </a:txBody>
                  <a:tcPr marL="49226" marR="49226" marT="0" marB="0">
                    <a:lnL w="12700" algn="ctr">
                      <a:noFill/>
                    </a:lnL>
                    <a:lnR w="12700" algn="ctr">
                      <a:noFill/>
                    </a:lnR>
                    <a:lnT w="12700" algn="ctr">
                      <a:noFill/>
                    </a:lnT>
                    <a:lnB w="12700" algn="ctr">
                      <a:noFill/>
                    </a:lnB>
                  </a:tcPr>
                </a:tc>
                <a:extLst>
                  <a:ext uri="{0D108BD9-81ED-4DB2-BD59-A6C34878D82A}">
                    <a16:rowId xmlns:a16="http://schemas.microsoft.com/office/drawing/2014/main" val="10001"/>
                  </a:ext>
                </a:extLst>
              </a:tr>
              <a:tr h="223093">
                <a:tc>
                  <a:txBody>
                    <a:bodyPr/>
                    <a:lstStyle/>
                    <a:p>
                      <a:pPr>
                        <a:lnSpc>
                          <a:spcPct val="114999"/>
                        </a:lnSpc>
                        <a:spcAft>
                          <a:spcPts val="0"/>
                        </a:spcAft>
                        <a:defRPr/>
                      </a:pPr>
                      <a:r>
                        <a:rPr lang="de-DE" sz="1300" b="1">
                          <a:solidFill>
                            <a:srgbClr val="0070C0"/>
                          </a:solidFill>
                          <a:latin typeface="Arial"/>
                          <a:ea typeface="Calibri"/>
                          <a:cs typeface="Times New Roman"/>
                        </a:rPr>
                        <a:t>la balance </a:t>
                      </a:r>
                      <a:endParaRPr lang="de-DE" sz="800">
                        <a:latin typeface="Arial"/>
                        <a:ea typeface="Calibri"/>
                        <a:cs typeface="Times New Roman"/>
                      </a:endParaRPr>
                    </a:p>
                  </a:txBody>
                  <a:tcPr marL="49226" marR="49226" marT="0" marB="0">
                    <a:lnL w="12700" algn="ctr">
                      <a:noFill/>
                    </a:lnL>
                    <a:lnR w="12700" algn="ctr">
                      <a:noFill/>
                    </a:lnR>
                    <a:lnT w="12700" algn="ctr">
                      <a:noFill/>
                    </a:lnT>
                    <a:lnB w="12700" algn="ctr">
                      <a:noFill/>
                    </a:lnB>
                  </a:tcPr>
                </a:tc>
                <a:extLst>
                  <a:ext uri="{0D108BD9-81ED-4DB2-BD59-A6C34878D82A}">
                    <a16:rowId xmlns:a16="http://schemas.microsoft.com/office/drawing/2014/main" val="10002"/>
                  </a:ext>
                </a:extLst>
              </a:tr>
              <a:tr h="223093">
                <a:tc>
                  <a:txBody>
                    <a:bodyPr/>
                    <a:lstStyle/>
                    <a:p>
                      <a:pPr>
                        <a:lnSpc>
                          <a:spcPct val="114999"/>
                        </a:lnSpc>
                        <a:spcAft>
                          <a:spcPts val="0"/>
                        </a:spcAft>
                        <a:defRPr/>
                      </a:pPr>
                      <a:r>
                        <a:rPr lang="de-DE" sz="1300" b="1">
                          <a:solidFill>
                            <a:srgbClr val="0070C0"/>
                          </a:solidFill>
                          <a:latin typeface="Arial"/>
                          <a:ea typeface="Calibri"/>
                          <a:cs typeface="Times New Roman"/>
                        </a:rPr>
                        <a:t>choquer</a:t>
                      </a:r>
                      <a:endParaRPr lang="de-DE" sz="800">
                        <a:latin typeface="Arial"/>
                        <a:ea typeface="Calibri"/>
                        <a:cs typeface="Times New Roman"/>
                      </a:endParaRPr>
                    </a:p>
                  </a:txBody>
                  <a:tcPr marL="49226" marR="49226" marT="0" marB="0">
                    <a:lnL w="12700" algn="ctr">
                      <a:noFill/>
                    </a:lnL>
                    <a:lnR w="12700" algn="ctr">
                      <a:noFill/>
                    </a:lnR>
                    <a:lnT w="12700" algn="ctr">
                      <a:noFill/>
                    </a:lnT>
                    <a:lnB w="12700" algn="ctr">
                      <a:noFill/>
                    </a:lnB>
                  </a:tcPr>
                </a:tc>
                <a:extLst>
                  <a:ext uri="{0D108BD9-81ED-4DB2-BD59-A6C34878D82A}">
                    <a16:rowId xmlns:a16="http://schemas.microsoft.com/office/drawing/2014/main" val="10003"/>
                  </a:ext>
                </a:extLst>
              </a:tr>
              <a:tr h="223093">
                <a:tc>
                  <a:txBody>
                    <a:bodyPr/>
                    <a:lstStyle/>
                    <a:p>
                      <a:pPr>
                        <a:lnSpc>
                          <a:spcPct val="114999"/>
                        </a:lnSpc>
                        <a:spcAft>
                          <a:spcPts val="0"/>
                        </a:spcAft>
                        <a:defRPr/>
                      </a:pPr>
                      <a:r>
                        <a:rPr lang="de-DE" sz="1300" b="1">
                          <a:solidFill>
                            <a:srgbClr val="0070C0"/>
                          </a:solidFill>
                          <a:latin typeface="Arial"/>
                          <a:ea typeface="Calibri"/>
                          <a:cs typeface="Times New Roman"/>
                        </a:rPr>
                        <a:t>le chocolat</a:t>
                      </a:r>
                      <a:endParaRPr lang="de-DE" sz="800">
                        <a:latin typeface="Arial"/>
                        <a:ea typeface="Calibri"/>
                        <a:cs typeface="Times New Roman"/>
                      </a:endParaRPr>
                    </a:p>
                  </a:txBody>
                  <a:tcPr marL="49226" marR="49226" marT="0" marB="0">
                    <a:lnL w="12700" algn="ctr">
                      <a:noFill/>
                    </a:lnL>
                    <a:lnR w="12700" algn="ctr">
                      <a:noFill/>
                    </a:lnR>
                    <a:lnT w="12700" algn="ctr">
                      <a:noFill/>
                    </a:lnT>
                    <a:lnB w="12700" algn="ctr">
                      <a:noFill/>
                    </a:lnB>
                  </a:tcPr>
                </a:tc>
                <a:extLst>
                  <a:ext uri="{0D108BD9-81ED-4DB2-BD59-A6C34878D82A}">
                    <a16:rowId xmlns:a16="http://schemas.microsoft.com/office/drawing/2014/main" val="10004"/>
                  </a:ext>
                </a:extLst>
              </a:tr>
              <a:tr h="223093">
                <a:tc>
                  <a:txBody>
                    <a:bodyPr/>
                    <a:lstStyle/>
                    <a:p>
                      <a:pPr>
                        <a:lnSpc>
                          <a:spcPct val="114999"/>
                        </a:lnSpc>
                        <a:spcAft>
                          <a:spcPts val="0"/>
                        </a:spcAft>
                        <a:defRPr/>
                      </a:pPr>
                      <a:r>
                        <a:rPr lang="de-DE" sz="1300" b="1">
                          <a:solidFill>
                            <a:srgbClr val="0070C0"/>
                          </a:solidFill>
                          <a:latin typeface="Arial"/>
                          <a:ea typeface="Calibri"/>
                          <a:cs typeface="Times New Roman"/>
                        </a:rPr>
                        <a:t>la confiture</a:t>
                      </a:r>
                      <a:endParaRPr lang="de-DE" sz="800">
                        <a:latin typeface="Arial"/>
                        <a:ea typeface="Calibri"/>
                        <a:cs typeface="Times New Roman"/>
                      </a:endParaRPr>
                    </a:p>
                  </a:txBody>
                  <a:tcPr marL="49226" marR="49226" marT="0" marB="0">
                    <a:lnL w="12700" algn="ctr">
                      <a:noFill/>
                    </a:lnL>
                    <a:lnR w="12700" algn="ctr">
                      <a:noFill/>
                    </a:lnR>
                    <a:lnT w="12700" algn="ctr">
                      <a:noFill/>
                    </a:lnT>
                    <a:lnB w="12700" algn="ctr">
                      <a:noFill/>
                    </a:lnB>
                  </a:tcPr>
                </a:tc>
                <a:extLst>
                  <a:ext uri="{0D108BD9-81ED-4DB2-BD59-A6C34878D82A}">
                    <a16:rowId xmlns:a16="http://schemas.microsoft.com/office/drawing/2014/main" val="10005"/>
                  </a:ext>
                </a:extLst>
              </a:tr>
              <a:tr h="223093">
                <a:tc>
                  <a:txBody>
                    <a:bodyPr/>
                    <a:lstStyle/>
                    <a:p>
                      <a:pPr>
                        <a:lnSpc>
                          <a:spcPct val="114999"/>
                        </a:lnSpc>
                        <a:spcAft>
                          <a:spcPts val="0"/>
                        </a:spcAft>
                        <a:defRPr/>
                      </a:pPr>
                      <a:r>
                        <a:rPr lang="de-DE" sz="1300" b="1">
                          <a:solidFill>
                            <a:srgbClr val="0070C0"/>
                          </a:solidFill>
                          <a:latin typeface="Arial"/>
                          <a:ea typeface="Calibri"/>
                          <a:cs typeface="Times New Roman"/>
                        </a:rPr>
                        <a:t>la décoration</a:t>
                      </a:r>
                      <a:endParaRPr lang="de-DE" sz="800">
                        <a:latin typeface="Arial"/>
                        <a:ea typeface="Calibri"/>
                        <a:cs typeface="Times New Roman"/>
                      </a:endParaRPr>
                    </a:p>
                  </a:txBody>
                  <a:tcPr marL="49226" marR="49226" marT="0" marB="0">
                    <a:lnL w="12700" algn="ctr">
                      <a:noFill/>
                    </a:lnL>
                    <a:lnR w="12700" algn="ctr">
                      <a:noFill/>
                    </a:lnR>
                    <a:lnT w="12700" algn="ctr">
                      <a:noFill/>
                    </a:lnT>
                    <a:lnB w="12700" algn="ctr">
                      <a:noFill/>
                    </a:lnB>
                  </a:tcPr>
                </a:tc>
                <a:extLst>
                  <a:ext uri="{0D108BD9-81ED-4DB2-BD59-A6C34878D82A}">
                    <a16:rowId xmlns:a16="http://schemas.microsoft.com/office/drawing/2014/main" val="10006"/>
                  </a:ext>
                </a:extLst>
              </a:tr>
              <a:tr h="223093">
                <a:tc>
                  <a:txBody>
                    <a:bodyPr/>
                    <a:lstStyle/>
                    <a:p>
                      <a:pPr>
                        <a:lnSpc>
                          <a:spcPct val="114999"/>
                        </a:lnSpc>
                        <a:spcAft>
                          <a:spcPts val="0"/>
                        </a:spcAft>
                        <a:defRPr/>
                      </a:pPr>
                      <a:r>
                        <a:rPr lang="de-DE" sz="1300" b="1">
                          <a:solidFill>
                            <a:srgbClr val="0070C0"/>
                          </a:solidFill>
                          <a:latin typeface="Arial"/>
                          <a:ea typeface="Calibri"/>
                          <a:cs typeface="Times New Roman"/>
                        </a:rPr>
                        <a:t>s‘engager</a:t>
                      </a:r>
                      <a:endParaRPr lang="de-DE" sz="800">
                        <a:latin typeface="Arial"/>
                        <a:ea typeface="Calibri"/>
                        <a:cs typeface="Times New Roman"/>
                      </a:endParaRPr>
                    </a:p>
                  </a:txBody>
                  <a:tcPr marL="49226" marR="49226" marT="0" marB="0">
                    <a:lnL w="12700" algn="ctr">
                      <a:noFill/>
                      <a:round/>
                    </a:lnL>
                    <a:lnR w="12700" algn="ctr">
                      <a:noFill/>
                    </a:lnR>
                    <a:lnT w="12700" algn="ctr">
                      <a:noFill/>
                    </a:lnT>
                    <a:lnB w="12700" algn="ctr">
                      <a:noFill/>
                    </a:lnB>
                  </a:tcPr>
                </a:tc>
                <a:extLst>
                  <a:ext uri="{0D108BD9-81ED-4DB2-BD59-A6C34878D82A}">
                    <a16:rowId xmlns:a16="http://schemas.microsoft.com/office/drawing/2014/main" val="10007"/>
                  </a:ext>
                </a:extLst>
              </a:tr>
              <a:tr h="223093">
                <a:tc>
                  <a:txBody>
                    <a:bodyPr/>
                    <a:lstStyle/>
                    <a:p>
                      <a:pPr>
                        <a:lnSpc>
                          <a:spcPct val="114999"/>
                        </a:lnSpc>
                        <a:spcAft>
                          <a:spcPts val="0"/>
                        </a:spcAft>
                        <a:defRPr/>
                      </a:pPr>
                      <a:r>
                        <a:rPr lang="de-DE" sz="1300" b="1">
                          <a:solidFill>
                            <a:srgbClr val="0070C0"/>
                          </a:solidFill>
                          <a:latin typeface="Arial"/>
                          <a:ea typeface="Calibri"/>
                          <a:cs typeface="Times New Roman"/>
                        </a:rPr>
                        <a:t>fantastique</a:t>
                      </a:r>
                      <a:endParaRPr lang="de-DE" sz="800">
                        <a:latin typeface="Arial"/>
                        <a:ea typeface="Calibri"/>
                        <a:cs typeface="Times New Roman"/>
                      </a:endParaRPr>
                    </a:p>
                  </a:txBody>
                  <a:tcPr marL="49226" marR="49226" marT="0" marB="0">
                    <a:lnL w="12700" algn="ctr">
                      <a:noFill/>
                    </a:lnL>
                    <a:lnR w="12700" algn="ctr">
                      <a:noFill/>
                    </a:lnR>
                    <a:lnT w="12700" algn="ctr">
                      <a:noFill/>
                    </a:lnT>
                    <a:lnB w="12700" algn="ctr">
                      <a:noFill/>
                    </a:lnB>
                  </a:tcPr>
                </a:tc>
                <a:extLst>
                  <a:ext uri="{0D108BD9-81ED-4DB2-BD59-A6C34878D82A}">
                    <a16:rowId xmlns:a16="http://schemas.microsoft.com/office/drawing/2014/main" val="10008"/>
                  </a:ext>
                </a:extLst>
              </a:tr>
              <a:tr h="223093">
                <a:tc>
                  <a:txBody>
                    <a:bodyPr/>
                    <a:lstStyle/>
                    <a:p>
                      <a:pPr>
                        <a:lnSpc>
                          <a:spcPct val="114999"/>
                        </a:lnSpc>
                        <a:spcAft>
                          <a:spcPts val="0"/>
                        </a:spcAft>
                        <a:defRPr/>
                      </a:pPr>
                      <a:r>
                        <a:rPr lang="de-DE" sz="1300" b="1">
                          <a:solidFill>
                            <a:srgbClr val="0070C0"/>
                          </a:solidFill>
                          <a:latin typeface="Arial"/>
                          <a:ea typeface="Calibri"/>
                          <a:cs typeface="Times New Roman"/>
                        </a:rPr>
                        <a:t>l‘hôtel</a:t>
                      </a:r>
                      <a:endParaRPr lang="de-DE" sz="800">
                        <a:latin typeface="Arial"/>
                        <a:ea typeface="Calibri"/>
                        <a:cs typeface="Times New Roman"/>
                      </a:endParaRPr>
                    </a:p>
                  </a:txBody>
                  <a:tcPr marL="49226" marR="49226" marT="0" marB="0">
                    <a:lnL w="12700" algn="ctr">
                      <a:noFill/>
                    </a:lnL>
                    <a:lnR w="12700" algn="ctr">
                      <a:noFill/>
                    </a:lnR>
                    <a:lnT w="12700" algn="ctr">
                      <a:noFill/>
                    </a:lnT>
                    <a:lnB w="12700" algn="ctr">
                      <a:noFill/>
                    </a:lnB>
                  </a:tcPr>
                </a:tc>
                <a:extLst>
                  <a:ext uri="{0D108BD9-81ED-4DB2-BD59-A6C34878D82A}">
                    <a16:rowId xmlns:a16="http://schemas.microsoft.com/office/drawing/2014/main" val="10009"/>
                  </a:ext>
                </a:extLst>
              </a:tr>
              <a:tr h="223093">
                <a:tc>
                  <a:txBody>
                    <a:bodyPr/>
                    <a:lstStyle/>
                    <a:p>
                      <a:pPr>
                        <a:lnSpc>
                          <a:spcPct val="114999"/>
                        </a:lnSpc>
                        <a:spcAft>
                          <a:spcPts val="0"/>
                        </a:spcAft>
                        <a:defRPr/>
                      </a:pPr>
                      <a:r>
                        <a:rPr lang="de-DE" sz="1300" b="1">
                          <a:solidFill>
                            <a:srgbClr val="0070C0"/>
                          </a:solidFill>
                          <a:latin typeface="Arial"/>
                          <a:ea typeface="Calibri"/>
                          <a:cs typeface="Times New Roman"/>
                        </a:rPr>
                        <a:t>idiot, idiote</a:t>
                      </a:r>
                      <a:endParaRPr lang="de-DE" sz="800">
                        <a:latin typeface="Arial"/>
                        <a:ea typeface="Calibri"/>
                        <a:cs typeface="Times New Roman"/>
                      </a:endParaRPr>
                    </a:p>
                  </a:txBody>
                  <a:tcPr marL="49226" marR="49226" marT="0" marB="0">
                    <a:lnL w="12700" algn="ctr">
                      <a:noFill/>
                    </a:lnL>
                    <a:lnR w="12700" algn="ctr">
                      <a:noFill/>
                    </a:lnR>
                    <a:lnT w="12700" algn="ctr">
                      <a:noFill/>
                    </a:lnT>
                    <a:lnB w="12700" algn="ctr">
                      <a:noFill/>
                    </a:lnB>
                  </a:tcPr>
                </a:tc>
                <a:extLst>
                  <a:ext uri="{0D108BD9-81ED-4DB2-BD59-A6C34878D82A}">
                    <a16:rowId xmlns:a16="http://schemas.microsoft.com/office/drawing/2014/main" val="10010"/>
                  </a:ext>
                </a:extLst>
              </a:tr>
              <a:tr h="223093">
                <a:tc>
                  <a:txBody>
                    <a:bodyPr/>
                    <a:lstStyle/>
                    <a:p>
                      <a:pPr>
                        <a:lnSpc>
                          <a:spcPct val="114999"/>
                        </a:lnSpc>
                        <a:spcAft>
                          <a:spcPts val="0"/>
                        </a:spcAft>
                        <a:defRPr/>
                      </a:pPr>
                      <a:r>
                        <a:rPr lang="de-DE" sz="1300" b="1">
                          <a:solidFill>
                            <a:srgbClr val="0070C0"/>
                          </a:solidFill>
                          <a:latin typeface="Arial"/>
                          <a:ea typeface="Calibri"/>
                          <a:cs typeface="Times New Roman"/>
                        </a:rPr>
                        <a:t>la jalousie</a:t>
                      </a:r>
                      <a:endParaRPr lang="de-DE" sz="800">
                        <a:latin typeface="Arial"/>
                        <a:ea typeface="Calibri"/>
                        <a:cs typeface="Times New Roman"/>
                      </a:endParaRPr>
                    </a:p>
                  </a:txBody>
                  <a:tcPr marL="49226" marR="49226" marT="0" marB="0">
                    <a:lnL w="12700" algn="ctr">
                      <a:noFill/>
                    </a:lnL>
                    <a:lnR w="12700" algn="ctr">
                      <a:noFill/>
                    </a:lnR>
                    <a:lnT w="12700" algn="ctr">
                      <a:noFill/>
                    </a:lnT>
                    <a:lnB w="12700" algn="ctr">
                      <a:noFill/>
                    </a:lnB>
                  </a:tcPr>
                </a:tc>
                <a:extLst>
                  <a:ext uri="{0D108BD9-81ED-4DB2-BD59-A6C34878D82A}">
                    <a16:rowId xmlns:a16="http://schemas.microsoft.com/office/drawing/2014/main" val="10011"/>
                  </a:ext>
                </a:extLst>
              </a:tr>
              <a:tr h="223093">
                <a:tc>
                  <a:txBody>
                    <a:bodyPr/>
                    <a:lstStyle/>
                    <a:p>
                      <a:pPr>
                        <a:lnSpc>
                          <a:spcPct val="114999"/>
                        </a:lnSpc>
                        <a:spcAft>
                          <a:spcPts val="0"/>
                        </a:spcAft>
                        <a:defRPr/>
                      </a:pPr>
                      <a:r>
                        <a:rPr lang="de-DE" sz="1300" b="1">
                          <a:solidFill>
                            <a:srgbClr val="0070C0"/>
                          </a:solidFill>
                          <a:latin typeface="Arial"/>
                          <a:ea typeface="Calibri"/>
                          <a:cs typeface="Times New Roman"/>
                        </a:rPr>
                        <a:t>motiver</a:t>
                      </a:r>
                      <a:endParaRPr lang="de-DE" sz="800">
                        <a:latin typeface="Arial"/>
                        <a:ea typeface="Calibri"/>
                        <a:cs typeface="Times New Roman"/>
                      </a:endParaRPr>
                    </a:p>
                  </a:txBody>
                  <a:tcPr marL="49226" marR="49226" marT="0" marB="0">
                    <a:lnL w="12700" algn="ctr">
                      <a:noFill/>
                    </a:lnL>
                    <a:lnR w="12700" algn="ctr">
                      <a:noFill/>
                    </a:lnR>
                    <a:lnT w="12700" algn="ctr">
                      <a:noFill/>
                    </a:lnT>
                    <a:lnB w="12700" algn="ctr">
                      <a:noFill/>
                    </a:lnB>
                  </a:tcPr>
                </a:tc>
                <a:extLst>
                  <a:ext uri="{0D108BD9-81ED-4DB2-BD59-A6C34878D82A}">
                    <a16:rowId xmlns:a16="http://schemas.microsoft.com/office/drawing/2014/main" val="10012"/>
                  </a:ext>
                </a:extLst>
              </a:tr>
              <a:tr h="223093">
                <a:tc>
                  <a:txBody>
                    <a:bodyPr/>
                    <a:lstStyle/>
                    <a:p>
                      <a:pPr>
                        <a:lnSpc>
                          <a:spcPct val="114999"/>
                        </a:lnSpc>
                        <a:spcAft>
                          <a:spcPts val="0"/>
                        </a:spcAft>
                        <a:defRPr/>
                      </a:pPr>
                      <a:r>
                        <a:rPr lang="de-DE" sz="1300" b="1">
                          <a:solidFill>
                            <a:srgbClr val="0070C0"/>
                          </a:solidFill>
                          <a:latin typeface="Arial"/>
                          <a:ea typeface="Calibri"/>
                          <a:cs typeface="Times New Roman"/>
                        </a:rPr>
                        <a:t>le passage</a:t>
                      </a:r>
                      <a:endParaRPr lang="de-DE" sz="800">
                        <a:latin typeface="Arial"/>
                        <a:ea typeface="Calibri"/>
                        <a:cs typeface="Times New Roman"/>
                      </a:endParaRPr>
                    </a:p>
                  </a:txBody>
                  <a:tcPr marL="49226" marR="49226" marT="0" marB="0">
                    <a:lnL w="12700" algn="ctr">
                      <a:noFill/>
                    </a:lnL>
                    <a:lnR w="12700" algn="ctr">
                      <a:noFill/>
                    </a:lnR>
                    <a:lnT w="12700" algn="ctr">
                      <a:noFill/>
                    </a:lnT>
                    <a:lnB w="12700" algn="ctr">
                      <a:noFill/>
                    </a:lnB>
                  </a:tcPr>
                </a:tc>
                <a:extLst>
                  <a:ext uri="{0D108BD9-81ED-4DB2-BD59-A6C34878D82A}">
                    <a16:rowId xmlns:a16="http://schemas.microsoft.com/office/drawing/2014/main" val="10013"/>
                  </a:ext>
                </a:extLst>
              </a:tr>
              <a:tr h="223093">
                <a:tc>
                  <a:txBody>
                    <a:bodyPr/>
                    <a:lstStyle/>
                    <a:p>
                      <a:pPr>
                        <a:lnSpc>
                          <a:spcPct val="114999"/>
                        </a:lnSpc>
                        <a:spcAft>
                          <a:spcPts val="0"/>
                        </a:spcAft>
                        <a:defRPr/>
                      </a:pPr>
                      <a:r>
                        <a:rPr lang="de-DE" sz="1300" b="1">
                          <a:solidFill>
                            <a:srgbClr val="0070C0"/>
                          </a:solidFill>
                          <a:latin typeface="Arial"/>
                          <a:ea typeface="Calibri"/>
                          <a:cs typeface="Times New Roman"/>
                        </a:rPr>
                        <a:t>le portemonnaie</a:t>
                      </a:r>
                      <a:endParaRPr lang="de-DE" sz="800">
                        <a:latin typeface="Arial"/>
                        <a:ea typeface="Calibri"/>
                        <a:cs typeface="Times New Roman"/>
                      </a:endParaRPr>
                    </a:p>
                  </a:txBody>
                  <a:tcPr marL="49226" marR="49226" marT="0" marB="0">
                    <a:lnL w="12700" algn="ctr">
                      <a:noFill/>
                    </a:lnL>
                    <a:lnR w="12700" algn="ctr">
                      <a:noFill/>
                    </a:lnR>
                    <a:lnT w="12700" algn="ctr">
                      <a:noFill/>
                    </a:lnT>
                    <a:lnB w="12700" algn="ctr">
                      <a:noFill/>
                    </a:lnB>
                  </a:tcPr>
                </a:tc>
                <a:extLst>
                  <a:ext uri="{0D108BD9-81ED-4DB2-BD59-A6C34878D82A}">
                    <a16:rowId xmlns:a16="http://schemas.microsoft.com/office/drawing/2014/main" val="10014"/>
                  </a:ext>
                </a:extLst>
              </a:tr>
              <a:tr h="223093">
                <a:tc>
                  <a:txBody>
                    <a:bodyPr/>
                    <a:lstStyle/>
                    <a:p>
                      <a:pPr>
                        <a:lnSpc>
                          <a:spcPct val="114999"/>
                        </a:lnSpc>
                        <a:spcAft>
                          <a:spcPts val="0"/>
                        </a:spcAft>
                        <a:defRPr/>
                      </a:pPr>
                      <a:r>
                        <a:rPr lang="de-DE" sz="1300" b="1">
                          <a:solidFill>
                            <a:srgbClr val="0070C0"/>
                          </a:solidFill>
                          <a:latin typeface="Arial"/>
                          <a:ea typeface="Calibri"/>
                          <a:cs typeface="Times New Roman"/>
                        </a:rPr>
                        <a:t>la poste</a:t>
                      </a:r>
                      <a:endParaRPr lang="de-DE" sz="800">
                        <a:latin typeface="Arial"/>
                        <a:ea typeface="Calibri"/>
                        <a:cs typeface="Times New Roman"/>
                      </a:endParaRPr>
                    </a:p>
                  </a:txBody>
                  <a:tcPr marL="49226" marR="49226" marT="0" marB="0">
                    <a:lnL w="12700" algn="ctr">
                      <a:noFill/>
                    </a:lnL>
                    <a:lnR w="12700" algn="ctr">
                      <a:noFill/>
                    </a:lnR>
                    <a:lnT w="12700" algn="ctr">
                      <a:noFill/>
                    </a:lnT>
                    <a:lnB w="12700" algn="ctr">
                      <a:noFill/>
                    </a:lnB>
                  </a:tcPr>
                </a:tc>
                <a:extLst>
                  <a:ext uri="{0D108BD9-81ED-4DB2-BD59-A6C34878D82A}">
                    <a16:rowId xmlns:a16="http://schemas.microsoft.com/office/drawing/2014/main" val="10015"/>
                  </a:ext>
                </a:extLst>
              </a:tr>
              <a:tr h="223093">
                <a:tc>
                  <a:txBody>
                    <a:bodyPr/>
                    <a:lstStyle/>
                    <a:p>
                      <a:pPr>
                        <a:lnSpc>
                          <a:spcPct val="114999"/>
                        </a:lnSpc>
                        <a:spcAft>
                          <a:spcPts val="0"/>
                        </a:spcAft>
                        <a:defRPr/>
                      </a:pPr>
                      <a:r>
                        <a:rPr lang="de-DE" sz="1300" b="1">
                          <a:solidFill>
                            <a:srgbClr val="0070C0"/>
                          </a:solidFill>
                          <a:latin typeface="Arial"/>
                          <a:ea typeface="Calibri"/>
                          <a:cs typeface="Times New Roman"/>
                        </a:rPr>
                        <a:t>la régie</a:t>
                      </a:r>
                      <a:endParaRPr lang="de-DE" sz="800">
                        <a:latin typeface="Arial"/>
                        <a:ea typeface="Calibri"/>
                        <a:cs typeface="Times New Roman"/>
                      </a:endParaRPr>
                    </a:p>
                  </a:txBody>
                  <a:tcPr marL="49226" marR="49226" marT="0" marB="0">
                    <a:lnL w="12700" algn="ctr">
                      <a:noFill/>
                    </a:lnL>
                    <a:lnR w="12700" algn="ctr">
                      <a:noFill/>
                    </a:lnR>
                    <a:lnT w="12700" algn="ctr">
                      <a:noFill/>
                    </a:lnT>
                    <a:lnB w="12700" algn="ctr">
                      <a:noFill/>
                    </a:lnB>
                  </a:tcPr>
                </a:tc>
                <a:extLst>
                  <a:ext uri="{0D108BD9-81ED-4DB2-BD59-A6C34878D82A}">
                    <a16:rowId xmlns:a16="http://schemas.microsoft.com/office/drawing/2014/main" val="10016"/>
                  </a:ext>
                </a:extLst>
              </a:tr>
              <a:tr h="223093">
                <a:tc>
                  <a:txBody>
                    <a:bodyPr/>
                    <a:lstStyle/>
                    <a:p>
                      <a:pPr>
                        <a:lnSpc>
                          <a:spcPct val="114999"/>
                        </a:lnSpc>
                        <a:spcAft>
                          <a:spcPts val="0"/>
                        </a:spcAft>
                        <a:defRPr/>
                      </a:pPr>
                      <a:r>
                        <a:rPr lang="de-DE" sz="1300" b="1">
                          <a:solidFill>
                            <a:srgbClr val="0070C0"/>
                          </a:solidFill>
                          <a:latin typeface="Arial"/>
                          <a:ea typeface="Calibri"/>
                          <a:cs typeface="Times New Roman"/>
                        </a:rPr>
                        <a:t>le restaurant</a:t>
                      </a:r>
                      <a:endParaRPr lang="de-DE" sz="800">
                        <a:latin typeface="Arial"/>
                        <a:ea typeface="Calibri"/>
                        <a:cs typeface="Times New Roman"/>
                      </a:endParaRPr>
                    </a:p>
                  </a:txBody>
                  <a:tcPr marL="49226" marR="49226" marT="0" marB="0">
                    <a:lnL w="12700" algn="ctr">
                      <a:noFill/>
                    </a:lnL>
                    <a:lnR w="12700" algn="ctr">
                      <a:noFill/>
                    </a:lnR>
                    <a:lnT w="12700" algn="ctr">
                      <a:noFill/>
                    </a:lnT>
                    <a:lnB w="12700" algn="ctr">
                      <a:noFill/>
                    </a:lnB>
                  </a:tcPr>
                </a:tc>
                <a:extLst>
                  <a:ext uri="{0D108BD9-81ED-4DB2-BD59-A6C34878D82A}">
                    <a16:rowId xmlns:a16="http://schemas.microsoft.com/office/drawing/2014/main" val="10017"/>
                  </a:ext>
                </a:extLst>
              </a:tr>
              <a:tr h="223093">
                <a:tc>
                  <a:txBody>
                    <a:bodyPr/>
                    <a:lstStyle/>
                    <a:p>
                      <a:pPr>
                        <a:lnSpc>
                          <a:spcPct val="114999"/>
                        </a:lnSpc>
                        <a:spcAft>
                          <a:spcPts val="0"/>
                        </a:spcAft>
                        <a:defRPr/>
                      </a:pPr>
                      <a:r>
                        <a:rPr lang="de-DE" sz="1300" b="1">
                          <a:solidFill>
                            <a:srgbClr val="0070C0"/>
                          </a:solidFill>
                          <a:latin typeface="Arial"/>
                          <a:ea typeface="Calibri"/>
                          <a:cs typeface="Times New Roman"/>
                        </a:rPr>
                        <a:t>la sauce</a:t>
                      </a:r>
                      <a:endParaRPr lang="de-DE" sz="800">
                        <a:latin typeface="Arial"/>
                        <a:ea typeface="Calibri"/>
                        <a:cs typeface="Times New Roman"/>
                      </a:endParaRPr>
                    </a:p>
                  </a:txBody>
                  <a:tcPr marL="49226" marR="49226" marT="0" marB="0">
                    <a:lnL w="12700" algn="ctr">
                      <a:noFill/>
                    </a:lnL>
                    <a:lnR w="12700" algn="ctr">
                      <a:noFill/>
                    </a:lnR>
                    <a:lnT w="12700" algn="ctr">
                      <a:noFill/>
                    </a:lnT>
                    <a:lnB w="12700" algn="ctr">
                      <a:noFill/>
                    </a:lnB>
                  </a:tcPr>
                </a:tc>
                <a:extLst>
                  <a:ext uri="{0D108BD9-81ED-4DB2-BD59-A6C34878D82A}">
                    <a16:rowId xmlns:a16="http://schemas.microsoft.com/office/drawing/2014/main" val="10018"/>
                  </a:ext>
                </a:extLst>
              </a:tr>
              <a:tr h="223093">
                <a:tc>
                  <a:txBody>
                    <a:bodyPr/>
                    <a:lstStyle/>
                    <a:p>
                      <a:pPr>
                        <a:lnSpc>
                          <a:spcPct val="114999"/>
                        </a:lnSpc>
                        <a:spcAft>
                          <a:spcPts val="0"/>
                        </a:spcAft>
                        <a:defRPr/>
                      </a:pPr>
                      <a:r>
                        <a:rPr lang="de-DE" sz="1300" b="1">
                          <a:solidFill>
                            <a:srgbClr val="0070C0"/>
                          </a:solidFill>
                          <a:latin typeface="Arial"/>
                          <a:ea typeface="Calibri"/>
                          <a:cs typeface="Times New Roman"/>
                        </a:rPr>
                        <a:t>le sport</a:t>
                      </a:r>
                      <a:endParaRPr lang="de-DE" sz="800">
                        <a:latin typeface="Arial"/>
                        <a:ea typeface="Calibri"/>
                        <a:cs typeface="Times New Roman"/>
                      </a:endParaRPr>
                    </a:p>
                  </a:txBody>
                  <a:tcPr marL="49226" marR="49226" marT="0" marB="0">
                    <a:lnL w="12700" algn="ctr">
                      <a:noFill/>
                    </a:lnL>
                    <a:lnR w="12700" algn="ctr">
                      <a:noFill/>
                    </a:lnR>
                    <a:lnT w="12700" algn="ctr">
                      <a:noFill/>
                    </a:lnT>
                    <a:lnB w="12700" algn="ctr">
                      <a:noFill/>
                    </a:lnB>
                  </a:tcPr>
                </a:tc>
                <a:extLst>
                  <a:ext uri="{0D108BD9-81ED-4DB2-BD59-A6C34878D82A}">
                    <a16:rowId xmlns:a16="http://schemas.microsoft.com/office/drawing/2014/main" val="10019"/>
                  </a:ext>
                </a:extLst>
              </a:tr>
              <a:tr h="223093">
                <a:tc>
                  <a:txBody>
                    <a:bodyPr/>
                    <a:lstStyle/>
                    <a:p>
                      <a:pPr>
                        <a:lnSpc>
                          <a:spcPct val="114999"/>
                        </a:lnSpc>
                        <a:spcAft>
                          <a:spcPts val="0"/>
                        </a:spcAft>
                        <a:defRPr/>
                      </a:pPr>
                      <a:r>
                        <a:rPr lang="de-DE" sz="1300" b="1" dirty="0">
                          <a:solidFill>
                            <a:srgbClr val="0070C0"/>
                          </a:solidFill>
                          <a:latin typeface="Arial"/>
                          <a:ea typeface="Calibri"/>
                          <a:cs typeface="Times New Roman"/>
                        </a:rPr>
                        <a:t>le </a:t>
                      </a:r>
                      <a:r>
                        <a:rPr lang="de-DE" sz="1300" b="1" dirty="0" err="1">
                          <a:solidFill>
                            <a:srgbClr val="0070C0"/>
                          </a:solidFill>
                          <a:latin typeface="Arial"/>
                          <a:ea typeface="Calibri"/>
                          <a:cs typeface="Times New Roman"/>
                        </a:rPr>
                        <a:t>wagon</a:t>
                      </a:r>
                      <a:endParaRPr lang="de-DE" sz="800" dirty="0">
                        <a:latin typeface="Arial"/>
                        <a:ea typeface="Calibri"/>
                        <a:cs typeface="Times New Roman"/>
                      </a:endParaRPr>
                    </a:p>
                  </a:txBody>
                  <a:tcPr marL="49226" marR="49226" marT="0" marB="0">
                    <a:lnL w="12700" algn="ctr">
                      <a:noFill/>
                    </a:lnL>
                    <a:lnR w="12700" algn="ctr">
                      <a:noFill/>
                    </a:lnR>
                    <a:lnT w="12700" algn="ctr">
                      <a:noFill/>
                    </a:lnT>
                    <a:lnB w="12700" algn="ctr">
                      <a:noFill/>
                    </a:lnB>
                  </a:tcPr>
                </a:tc>
                <a:extLst>
                  <a:ext uri="{0D108BD9-81ED-4DB2-BD59-A6C34878D82A}">
                    <a16:rowId xmlns:a16="http://schemas.microsoft.com/office/drawing/2014/main" val="10020"/>
                  </a:ext>
                </a:extLst>
              </a:tr>
            </a:tbl>
          </a:graphicData>
        </a:graphic>
      </p:graphicFrame>
      <p:graphicFrame>
        <p:nvGraphicFramePr>
          <p:cNvPr id="13" name="Tabelle 12"/>
          <p:cNvGraphicFramePr>
            <a:graphicFrameLocks noGrp="1"/>
          </p:cNvGraphicFramePr>
          <p:nvPr>
            <p:extLst>
              <p:ext uri="{D42A27DB-BD31-4B8C-83A1-F6EECF244321}">
                <p14:modId xmlns:p14="http://schemas.microsoft.com/office/powerpoint/2010/main" val="3559583644"/>
              </p:ext>
            </p:extLst>
          </p:nvPr>
        </p:nvGraphicFramePr>
        <p:xfrm>
          <a:off x="3666083" y="911481"/>
          <a:ext cx="2786723" cy="4677822"/>
        </p:xfrm>
        <a:graphic>
          <a:graphicData uri="http://schemas.openxmlformats.org/drawingml/2006/table">
            <a:tbl>
              <a:tblPr firstRow="1" firstCol="1" bandRow="1"/>
              <a:tblGrid>
                <a:gridCol w="2786723">
                  <a:extLst>
                    <a:ext uri="{9D8B030D-6E8A-4147-A177-3AD203B41FA5}">
                      <a16:colId xmlns:a16="http://schemas.microsoft.com/office/drawing/2014/main" val="20000"/>
                    </a:ext>
                  </a:extLst>
                </a:gridCol>
              </a:tblGrid>
              <a:tr h="223609">
                <a:tc>
                  <a:txBody>
                    <a:bodyPr/>
                    <a:lstStyle/>
                    <a:p>
                      <a:pPr>
                        <a:lnSpc>
                          <a:spcPct val="107000"/>
                        </a:lnSpc>
                        <a:spcAft>
                          <a:spcPts val="800"/>
                        </a:spcAft>
                        <a:defRPr/>
                      </a:pPr>
                      <a:r>
                        <a:rPr lang="de-DE" sz="1300">
                          <a:latin typeface="Arial"/>
                          <a:cs typeface="Arial"/>
                        </a:rPr>
                        <a:t>das Abonnement, die Bestellung</a:t>
                      </a:r>
                      <a:endParaRPr lang="de-DE" sz="130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00"/>
                  </a:ext>
                </a:extLst>
              </a:tr>
              <a:tr h="223609">
                <a:tc>
                  <a:txBody>
                    <a:bodyPr/>
                    <a:lstStyle/>
                    <a:p>
                      <a:pPr>
                        <a:lnSpc>
                          <a:spcPct val="107000"/>
                        </a:lnSpc>
                        <a:spcAft>
                          <a:spcPts val="800"/>
                        </a:spcAft>
                        <a:defRPr/>
                      </a:pPr>
                      <a:r>
                        <a:rPr lang="de-DE" sz="1300">
                          <a:latin typeface="Arial"/>
                          <a:cs typeface="Arial"/>
                        </a:rPr>
                        <a:t>das Atelier, die Werkstatt</a:t>
                      </a:r>
                      <a:endParaRPr lang="de-DE" sz="130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01"/>
                  </a:ext>
                </a:extLst>
              </a:tr>
              <a:tr h="223609">
                <a:tc>
                  <a:txBody>
                    <a:bodyPr/>
                    <a:lstStyle/>
                    <a:p>
                      <a:pPr>
                        <a:lnSpc>
                          <a:spcPct val="107000"/>
                        </a:lnSpc>
                        <a:spcAft>
                          <a:spcPts val="800"/>
                        </a:spcAft>
                        <a:defRPr/>
                      </a:pPr>
                      <a:r>
                        <a:rPr lang="de-DE" sz="1300" dirty="0">
                          <a:latin typeface="Arial"/>
                          <a:cs typeface="Arial"/>
                        </a:rPr>
                        <a:t>die Balance, das Gleichgewicht</a:t>
                      </a:r>
                      <a:endParaRPr lang="de-DE" sz="1300" dirty="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02"/>
                  </a:ext>
                </a:extLst>
              </a:tr>
              <a:tr h="223609">
                <a:tc>
                  <a:txBody>
                    <a:bodyPr/>
                    <a:lstStyle/>
                    <a:p>
                      <a:pPr>
                        <a:lnSpc>
                          <a:spcPct val="107000"/>
                        </a:lnSpc>
                        <a:spcAft>
                          <a:spcPts val="800"/>
                        </a:spcAft>
                        <a:defRPr/>
                      </a:pPr>
                      <a:r>
                        <a:rPr lang="de-DE" sz="1300" dirty="0">
                          <a:latin typeface="Arial"/>
                          <a:cs typeface="Arial"/>
                        </a:rPr>
                        <a:t>schockieren</a:t>
                      </a:r>
                      <a:endParaRPr lang="de-DE" sz="1300" dirty="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03"/>
                  </a:ext>
                </a:extLst>
              </a:tr>
              <a:tr h="223609">
                <a:tc>
                  <a:txBody>
                    <a:bodyPr/>
                    <a:lstStyle/>
                    <a:p>
                      <a:pPr>
                        <a:lnSpc>
                          <a:spcPct val="107000"/>
                        </a:lnSpc>
                        <a:spcAft>
                          <a:spcPts val="800"/>
                        </a:spcAft>
                        <a:defRPr/>
                      </a:pPr>
                      <a:r>
                        <a:rPr lang="de-DE" sz="1300" dirty="0">
                          <a:latin typeface="Arial"/>
                          <a:cs typeface="Arial"/>
                        </a:rPr>
                        <a:t>die Schokolade</a:t>
                      </a:r>
                      <a:endParaRPr lang="de-DE" sz="1300" dirty="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04"/>
                  </a:ext>
                </a:extLst>
              </a:tr>
              <a:tr h="223609">
                <a:tc>
                  <a:txBody>
                    <a:bodyPr/>
                    <a:lstStyle/>
                    <a:p>
                      <a:pPr>
                        <a:lnSpc>
                          <a:spcPct val="107000"/>
                        </a:lnSpc>
                        <a:spcAft>
                          <a:spcPts val="800"/>
                        </a:spcAft>
                        <a:defRPr/>
                      </a:pPr>
                      <a:r>
                        <a:rPr lang="de-DE" sz="1300" dirty="0">
                          <a:latin typeface="Arial"/>
                          <a:cs typeface="Arial"/>
                        </a:rPr>
                        <a:t>die Konfitüre, die Marmelade</a:t>
                      </a:r>
                      <a:endParaRPr lang="de-DE" sz="1300" dirty="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05"/>
                  </a:ext>
                </a:extLst>
              </a:tr>
              <a:tr h="223609">
                <a:tc>
                  <a:txBody>
                    <a:bodyPr/>
                    <a:lstStyle/>
                    <a:p>
                      <a:pPr>
                        <a:lnSpc>
                          <a:spcPct val="107000"/>
                        </a:lnSpc>
                        <a:spcAft>
                          <a:spcPts val="800"/>
                        </a:spcAft>
                        <a:defRPr/>
                      </a:pPr>
                      <a:r>
                        <a:rPr lang="de-DE" sz="1300" dirty="0">
                          <a:latin typeface="Arial"/>
                          <a:cs typeface="Arial"/>
                        </a:rPr>
                        <a:t>die Dekoration</a:t>
                      </a:r>
                      <a:endParaRPr lang="de-DE" sz="1300" dirty="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06"/>
                  </a:ext>
                </a:extLst>
              </a:tr>
              <a:tr h="223609">
                <a:tc>
                  <a:txBody>
                    <a:bodyPr/>
                    <a:lstStyle/>
                    <a:p>
                      <a:pPr>
                        <a:lnSpc>
                          <a:spcPct val="107000"/>
                        </a:lnSpc>
                        <a:spcAft>
                          <a:spcPts val="800"/>
                        </a:spcAft>
                        <a:defRPr/>
                      </a:pPr>
                      <a:r>
                        <a:rPr lang="de-DE" sz="1300" dirty="0">
                          <a:latin typeface="Arial"/>
                          <a:cs typeface="Arial"/>
                        </a:rPr>
                        <a:t>sich engagieren</a:t>
                      </a:r>
                      <a:endParaRPr lang="de-DE" sz="1300" dirty="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07"/>
                  </a:ext>
                </a:extLst>
              </a:tr>
              <a:tr h="223609">
                <a:tc>
                  <a:txBody>
                    <a:bodyPr/>
                    <a:lstStyle/>
                    <a:p>
                      <a:pPr>
                        <a:lnSpc>
                          <a:spcPct val="107000"/>
                        </a:lnSpc>
                        <a:spcAft>
                          <a:spcPts val="800"/>
                        </a:spcAft>
                        <a:defRPr/>
                      </a:pPr>
                      <a:r>
                        <a:rPr lang="de-DE" sz="1300" dirty="0">
                          <a:latin typeface="Arial"/>
                          <a:cs typeface="Arial"/>
                        </a:rPr>
                        <a:t>phantastisch</a:t>
                      </a:r>
                      <a:endParaRPr lang="de-DE" sz="1300" dirty="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08"/>
                  </a:ext>
                </a:extLst>
              </a:tr>
              <a:tr h="223609">
                <a:tc>
                  <a:txBody>
                    <a:bodyPr/>
                    <a:lstStyle/>
                    <a:p>
                      <a:pPr>
                        <a:lnSpc>
                          <a:spcPct val="107000"/>
                        </a:lnSpc>
                        <a:spcAft>
                          <a:spcPts val="800"/>
                        </a:spcAft>
                        <a:defRPr/>
                      </a:pPr>
                      <a:r>
                        <a:rPr lang="de-DE" sz="1300">
                          <a:latin typeface="Arial"/>
                          <a:cs typeface="Arial"/>
                        </a:rPr>
                        <a:t>das Hotel, die Unterkunft</a:t>
                      </a:r>
                      <a:endParaRPr lang="de-DE" sz="130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09"/>
                  </a:ext>
                </a:extLst>
              </a:tr>
              <a:tr h="223609">
                <a:tc>
                  <a:txBody>
                    <a:bodyPr/>
                    <a:lstStyle/>
                    <a:p>
                      <a:pPr>
                        <a:lnSpc>
                          <a:spcPct val="107000"/>
                        </a:lnSpc>
                        <a:spcAft>
                          <a:spcPts val="800"/>
                        </a:spcAft>
                        <a:defRPr/>
                      </a:pPr>
                      <a:r>
                        <a:rPr lang="de-DE" sz="1300">
                          <a:latin typeface="Arial"/>
                          <a:cs typeface="Arial"/>
                        </a:rPr>
                        <a:t>idiotisch</a:t>
                      </a:r>
                      <a:endParaRPr lang="de-DE" sz="130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10"/>
                  </a:ext>
                </a:extLst>
              </a:tr>
              <a:tr h="223609">
                <a:tc>
                  <a:txBody>
                    <a:bodyPr/>
                    <a:lstStyle/>
                    <a:p>
                      <a:pPr>
                        <a:lnSpc>
                          <a:spcPct val="107000"/>
                        </a:lnSpc>
                        <a:spcAft>
                          <a:spcPts val="800"/>
                        </a:spcAft>
                        <a:defRPr/>
                      </a:pPr>
                      <a:r>
                        <a:rPr lang="de-DE" sz="1300">
                          <a:latin typeface="Arial"/>
                          <a:cs typeface="Arial"/>
                        </a:rPr>
                        <a:t>die Jalousie, der Rollo</a:t>
                      </a:r>
                      <a:endParaRPr lang="de-DE" sz="130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11"/>
                  </a:ext>
                </a:extLst>
              </a:tr>
              <a:tr h="223609">
                <a:tc>
                  <a:txBody>
                    <a:bodyPr/>
                    <a:lstStyle/>
                    <a:p>
                      <a:pPr>
                        <a:lnSpc>
                          <a:spcPct val="107000"/>
                        </a:lnSpc>
                        <a:spcAft>
                          <a:spcPts val="800"/>
                        </a:spcAft>
                        <a:defRPr/>
                      </a:pPr>
                      <a:r>
                        <a:rPr lang="de-DE" sz="1300">
                          <a:latin typeface="Arial"/>
                          <a:cs typeface="Arial"/>
                        </a:rPr>
                        <a:t>motivieren</a:t>
                      </a:r>
                      <a:endParaRPr lang="de-DE" sz="130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12"/>
                  </a:ext>
                </a:extLst>
              </a:tr>
              <a:tr h="223609">
                <a:tc>
                  <a:txBody>
                    <a:bodyPr/>
                    <a:lstStyle/>
                    <a:p>
                      <a:pPr>
                        <a:lnSpc>
                          <a:spcPct val="107000"/>
                        </a:lnSpc>
                        <a:spcAft>
                          <a:spcPts val="800"/>
                        </a:spcAft>
                        <a:defRPr/>
                      </a:pPr>
                      <a:r>
                        <a:rPr lang="de-DE" sz="1300">
                          <a:latin typeface="Arial"/>
                          <a:cs typeface="Arial"/>
                        </a:rPr>
                        <a:t>die Passage, der Durchgang</a:t>
                      </a:r>
                      <a:endParaRPr lang="de-DE" sz="130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13"/>
                  </a:ext>
                </a:extLst>
              </a:tr>
              <a:tr h="223609">
                <a:tc>
                  <a:txBody>
                    <a:bodyPr/>
                    <a:lstStyle/>
                    <a:p>
                      <a:pPr>
                        <a:lnSpc>
                          <a:spcPct val="107000"/>
                        </a:lnSpc>
                        <a:spcAft>
                          <a:spcPts val="800"/>
                        </a:spcAft>
                        <a:defRPr/>
                      </a:pPr>
                      <a:r>
                        <a:rPr lang="de-DE" sz="1300">
                          <a:latin typeface="Arial"/>
                          <a:cs typeface="Arial"/>
                        </a:rPr>
                        <a:t>das Portemonnaie, der Geldbeutel</a:t>
                      </a:r>
                      <a:endParaRPr lang="de-DE" sz="130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14"/>
                  </a:ext>
                </a:extLst>
              </a:tr>
              <a:tr h="223609">
                <a:tc>
                  <a:txBody>
                    <a:bodyPr/>
                    <a:lstStyle/>
                    <a:p>
                      <a:pPr>
                        <a:lnSpc>
                          <a:spcPct val="107000"/>
                        </a:lnSpc>
                        <a:spcAft>
                          <a:spcPts val="800"/>
                        </a:spcAft>
                        <a:defRPr/>
                      </a:pPr>
                      <a:r>
                        <a:rPr lang="de-DE" sz="1300">
                          <a:latin typeface="Arial"/>
                          <a:cs typeface="Arial"/>
                        </a:rPr>
                        <a:t>die Post</a:t>
                      </a:r>
                      <a:endParaRPr lang="de-DE" sz="130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15"/>
                  </a:ext>
                </a:extLst>
              </a:tr>
              <a:tr h="223609">
                <a:tc>
                  <a:txBody>
                    <a:bodyPr/>
                    <a:lstStyle/>
                    <a:p>
                      <a:pPr>
                        <a:lnSpc>
                          <a:spcPct val="107000"/>
                        </a:lnSpc>
                        <a:spcAft>
                          <a:spcPts val="800"/>
                        </a:spcAft>
                        <a:defRPr/>
                      </a:pPr>
                      <a:r>
                        <a:rPr lang="de-DE" sz="1300">
                          <a:latin typeface="Arial"/>
                          <a:cs typeface="Arial"/>
                        </a:rPr>
                        <a:t>die Regie, die Leitung</a:t>
                      </a:r>
                      <a:endParaRPr lang="de-DE" sz="130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16"/>
                  </a:ext>
                </a:extLst>
              </a:tr>
              <a:tr h="204163">
                <a:tc>
                  <a:txBody>
                    <a:bodyPr/>
                    <a:lstStyle/>
                    <a:p>
                      <a:pPr>
                        <a:lnSpc>
                          <a:spcPct val="107000"/>
                        </a:lnSpc>
                        <a:spcAft>
                          <a:spcPts val="800"/>
                        </a:spcAft>
                        <a:defRPr/>
                      </a:pPr>
                      <a:r>
                        <a:rPr lang="de-DE" sz="1300">
                          <a:latin typeface="Arial"/>
                          <a:cs typeface="Arial"/>
                        </a:rPr>
                        <a:t>das Restaurant</a:t>
                      </a:r>
                      <a:endParaRPr lang="de-DE" sz="130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17"/>
                  </a:ext>
                </a:extLst>
              </a:tr>
              <a:tr h="223609">
                <a:tc>
                  <a:txBody>
                    <a:bodyPr/>
                    <a:lstStyle/>
                    <a:p>
                      <a:pPr>
                        <a:lnSpc>
                          <a:spcPct val="107000"/>
                        </a:lnSpc>
                        <a:spcAft>
                          <a:spcPts val="800"/>
                        </a:spcAft>
                        <a:defRPr/>
                      </a:pPr>
                      <a:r>
                        <a:rPr lang="de-DE" sz="1300">
                          <a:latin typeface="Arial"/>
                          <a:cs typeface="Arial"/>
                        </a:rPr>
                        <a:t>die Soße</a:t>
                      </a:r>
                      <a:endParaRPr lang="de-DE" sz="130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18"/>
                  </a:ext>
                </a:extLst>
              </a:tr>
              <a:tr h="223609">
                <a:tc>
                  <a:txBody>
                    <a:bodyPr/>
                    <a:lstStyle/>
                    <a:p>
                      <a:pPr>
                        <a:lnSpc>
                          <a:spcPct val="107000"/>
                        </a:lnSpc>
                        <a:spcAft>
                          <a:spcPts val="800"/>
                        </a:spcAft>
                        <a:defRPr/>
                      </a:pPr>
                      <a:r>
                        <a:rPr lang="de-DE" sz="1300">
                          <a:latin typeface="Arial"/>
                          <a:cs typeface="Arial"/>
                        </a:rPr>
                        <a:t>der Sport</a:t>
                      </a:r>
                      <a:endParaRPr lang="de-DE" sz="130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19"/>
                  </a:ext>
                </a:extLst>
              </a:tr>
              <a:tr h="223609">
                <a:tc>
                  <a:txBody>
                    <a:bodyPr/>
                    <a:lstStyle/>
                    <a:p>
                      <a:pPr>
                        <a:lnSpc>
                          <a:spcPct val="107000"/>
                        </a:lnSpc>
                        <a:spcAft>
                          <a:spcPts val="800"/>
                        </a:spcAft>
                        <a:defRPr/>
                      </a:pPr>
                      <a:r>
                        <a:rPr lang="de-DE" sz="1300" dirty="0">
                          <a:latin typeface="Arial"/>
                          <a:cs typeface="Arial"/>
                        </a:rPr>
                        <a:t>der Wagon, der Wagen</a:t>
                      </a:r>
                      <a:endParaRPr lang="de-DE" sz="1300" dirty="0">
                        <a:latin typeface="Arial"/>
                        <a:ea typeface="Calibri"/>
                        <a:cs typeface="Arial"/>
                      </a:endParaRPr>
                    </a:p>
                  </a:txBody>
                  <a:tcPr marL="47041" marR="47041" marT="9046" marB="0">
                    <a:lnL w="12700" algn="ctr">
                      <a:noFill/>
                    </a:lnL>
                    <a:lnR w="12700" algn="ctr">
                      <a:noFill/>
                    </a:lnR>
                    <a:lnT w="12700" algn="ctr">
                      <a:noFill/>
                    </a:lnT>
                    <a:lnB w="12700" algn="ctr">
                      <a:noFill/>
                    </a:lnB>
                  </a:tcPr>
                </a:tc>
                <a:extLst>
                  <a:ext uri="{0D108BD9-81ED-4DB2-BD59-A6C34878D82A}">
                    <a16:rowId xmlns:a16="http://schemas.microsoft.com/office/drawing/2014/main" val="10020"/>
                  </a:ext>
                </a:extLst>
              </a:tr>
            </a:tbl>
          </a:graphicData>
        </a:graphic>
      </p:graphicFrame>
      <p:pic>
        <p:nvPicPr>
          <p:cNvPr id="14" name="Grafik 13"/>
          <p:cNvPicPr>
            <a:picLocks noChangeAspect="1"/>
          </p:cNvPicPr>
          <p:nvPr/>
        </p:nvPicPr>
        <p:blipFill>
          <a:blip r:embed="rId3" cstate="hqprint">
            <a:extLst>
              <a:ext uri="{28A0092B-C50C-407E-A947-70E740481C1C}">
                <a14:useLocalDpi xmlns:a14="http://schemas.microsoft.com/office/drawing/2010/main"/>
              </a:ext>
            </a:extLst>
          </a:blip>
          <a:srcRect/>
          <a:stretch/>
        </p:blipFill>
        <p:spPr bwMode="auto">
          <a:xfrm>
            <a:off x="7226480" y="1916093"/>
            <a:ext cx="1642820" cy="2638724"/>
          </a:xfrm>
          <a:prstGeom prst="rect">
            <a:avLst/>
          </a:prstGeom>
          <a:ln>
            <a:noFill/>
          </a:ln>
        </p:spPr>
      </p:pic>
      <p:pic>
        <p:nvPicPr>
          <p:cNvPr id="15" name="Grafik 14"/>
          <p:cNvPicPr>
            <a:picLocks noChangeAspect="1"/>
          </p:cNvPicPr>
          <p:nvPr/>
        </p:nvPicPr>
        <p:blipFill>
          <a:blip r:embed="rId4" cstate="hqprint">
            <a:extLst>
              <a:ext uri="{28A0092B-C50C-407E-A947-70E740481C1C}">
                <a14:useLocalDpi xmlns:a14="http://schemas.microsoft.com/office/drawing/2010/main"/>
              </a:ext>
            </a:extLst>
          </a:blip>
          <a:srcRect/>
          <a:stretch/>
        </p:blipFill>
        <p:spPr bwMode="auto">
          <a:xfrm>
            <a:off x="8937522" y="1863231"/>
            <a:ext cx="2224726" cy="3513730"/>
          </a:xfrm>
          <a:prstGeom prst="rect">
            <a:avLst/>
          </a:prstGeom>
          <a:ln>
            <a:noFill/>
          </a:ln>
        </p:spPr>
      </p:pic>
      <p:pic>
        <p:nvPicPr>
          <p:cNvPr id="3" name="Grafik 2">
            <a:extLst>
              <a:ext uri="{FF2B5EF4-FFF2-40B4-BE49-F238E27FC236}">
                <a16:creationId xmlns:a16="http://schemas.microsoft.com/office/drawing/2014/main" id="{AA9CBB92-9F39-594C-BD6C-004A3793F26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920147" y="848811"/>
            <a:ext cx="3251668" cy="1108983"/>
          </a:xfrm>
          <a:prstGeom prst="rect">
            <a:avLst/>
          </a:prstGeom>
        </p:spPr>
      </p:pic>
      <p:pic>
        <p:nvPicPr>
          <p:cNvPr id="17" name="Grafik 16">
            <a:extLst>
              <a:ext uri="{FF2B5EF4-FFF2-40B4-BE49-F238E27FC236}">
                <a16:creationId xmlns:a16="http://schemas.microsoft.com/office/drawing/2014/main" id="{7D11EF0D-C977-8245-8592-0EEB9E107FC2}"/>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bwMode="auto">
          <a:xfrm>
            <a:off x="135148" y="806085"/>
            <a:ext cx="1642820" cy="948757"/>
          </a:xfrm>
          <a:prstGeom prst="rect">
            <a:avLst/>
          </a:prstGeom>
        </p:spPr>
      </p:pic>
      <p:pic>
        <p:nvPicPr>
          <p:cNvPr id="18" name="Picture 2">
            <a:extLst>
              <a:ext uri="{FF2B5EF4-FFF2-40B4-BE49-F238E27FC236}">
                <a16:creationId xmlns:a16="http://schemas.microsoft.com/office/drawing/2014/main" id="{058721C0-A3EE-4452-8C57-F2223355F2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56295" y="5201148"/>
            <a:ext cx="1720273" cy="10369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2056</Words>
  <Application>Microsoft Office PowerPoint</Application>
  <DocSecurity>0</DocSecurity>
  <PresentationFormat>Breitbild</PresentationFormat>
  <Paragraphs>333</Paragraphs>
  <Slides>16</Slides>
  <Notes>16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Calibri Light</vt:lpstr>
      <vt:lpstr>Constantia</vt:lpstr>
      <vt:lpstr>Symbol</vt:lpstr>
      <vt:lpstr>Office</vt:lpstr>
      <vt:lpstr>PowerPoint-Präsentation</vt:lpstr>
      <vt:lpstr>PowerPoint-Präsentation</vt:lpstr>
      <vt:lpstr>PowerPoint-Präsentation</vt:lpstr>
      <vt:lpstr>300 Millionen Sprecher in über 50 Ländern auf 5 Kontinenten  Französisch: 1 der 5 wichtigsten Weltsprachen  Französisch: 2. Sprache in Europa </vt:lpstr>
      <vt:lpstr>Realschule: Französisch ab der 7. Klasse  Kompetenzorientierter Unterricht: Lesen + Hören, Schreiben + Sprechen  Landeskunde, Chansons, BD, Filme, Referate    </vt:lpstr>
      <vt:lpstr>PowerPoint-Präsentation</vt:lpstr>
      <vt:lpstr>PowerPoint-Präsentation</vt:lpstr>
      <vt:lpstr>Französisch an der Realschule - KEINE schwierige Sprache neuer LehrplanPLUS: weniger Grammatik und begrenzter Stoff klar strukturiert und regelmäßig kleine Lernschritte ausreichend Zeit zum Üben alltagsbezogen und praxisorientiert    </vt:lpstr>
      <vt:lpstr>PowerPoint-Präsentation</vt:lpstr>
      <vt:lpstr>Quelles langues parlez-vous ? Quels mots français y trouve-t-on ? afghan / allemand / albanais / anglais / arabe / bavarois / bosniaque / bulgare /  croate / espagnol / franconien / grec / italien / néerlandais / polonais / portugais / roumain / russe / turc / serbe / souabe / syrien / …</vt:lpstr>
      <vt:lpstr>PowerPoint-Präsentation</vt:lpstr>
      <vt:lpstr>PowerPoint-Präsentation</vt:lpstr>
      <vt:lpstr>PowerPoint-Präsentation</vt:lpstr>
      <vt:lpstr>PowerPoint-Präsentation</vt:lpstr>
      <vt:lpstr>PowerPoint-Präsentation</vt:lpstr>
      <vt:lpstr>PowerPoint-Präsentation</vt:lpstr>
    </vt:vector>
  </TitlesOfParts>
  <Manager/>
  <Company>Staatsinstitut für Schulqualität und Bildungsforschung München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Kristina Krimm, ISB München</dc:creator>
  <cp:keywords/>
  <dc:description>Die Nutzungsrechte für die verwendeten Bilder liegen beim ISB München.</dc:description>
  <cp:lastModifiedBy>Isab Klaa</cp:lastModifiedBy>
  <cp:revision>64</cp:revision>
  <dcterms:created xsi:type="dcterms:W3CDTF">2021-12-08T11:39:56Z</dcterms:created>
  <dcterms:modified xsi:type="dcterms:W3CDTF">2022-03-30T09:28:08Z</dcterms:modified>
  <cp:category/>
  <dc:identifier/>
  <cp:contentStatus/>
  <dc:language/>
  <cp:version/>
</cp:coreProperties>
</file>